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5"/>
  </p:notesMasterIdLst>
  <p:sldIdLst>
    <p:sldId id="461" r:id="rId2"/>
    <p:sldId id="506" r:id="rId3"/>
    <p:sldId id="473" r:id="rId4"/>
    <p:sldId id="482" r:id="rId5"/>
    <p:sldId id="475" r:id="rId6"/>
    <p:sldId id="476" r:id="rId7"/>
    <p:sldId id="477" r:id="rId8"/>
    <p:sldId id="478" r:id="rId9"/>
    <p:sldId id="484" r:id="rId10"/>
    <p:sldId id="485" r:id="rId11"/>
    <p:sldId id="492" r:id="rId12"/>
    <p:sldId id="490" r:id="rId13"/>
    <p:sldId id="486" r:id="rId14"/>
    <p:sldId id="487" r:id="rId15"/>
    <p:sldId id="488" r:id="rId16"/>
    <p:sldId id="489" r:id="rId17"/>
    <p:sldId id="479" r:id="rId18"/>
    <p:sldId id="505" r:id="rId19"/>
    <p:sldId id="491" r:id="rId20"/>
    <p:sldId id="493" r:id="rId21"/>
    <p:sldId id="494" r:id="rId22"/>
    <p:sldId id="495" r:id="rId23"/>
    <p:sldId id="496" r:id="rId24"/>
    <p:sldId id="497" r:id="rId25"/>
    <p:sldId id="498" r:id="rId26"/>
    <p:sldId id="480" r:id="rId27"/>
    <p:sldId id="499" r:id="rId28"/>
    <p:sldId id="500" r:id="rId29"/>
    <p:sldId id="502" r:id="rId30"/>
    <p:sldId id="503" r:id="rId31"/>
    <p:sldId id="483" r:id="rId32"/>
    <p:sldId id="464" r:id="rId33"/>
    <p:sldId id="50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506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505"/>
            <p14:sldId id="491"/>
            <p14:sldId id="493"/>
            <p14:sldId id="494"/>
            <p14:sldId id="495"/>
            <p14:sldId id="496"/>
            <p14:sldId id="497"/>
            <p14:sldId id="498"/>
            <p14:sldId id="480"/>
            <p14:sldId id="499"/>
            <p14:sldId id="500"/>
            <p14:sldId id="502"/>
            <p14:sldId id="503"/>
            <p14:sldId id="483"/>
            <p14:sldId id="464"/>
            <p14:sldId id="50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4"/>
    <p:restoredTop sz="94080"/>
  </p:normalViewPr>
  <p:slideViewPr>
    <p:cSldViewPr snapToGrid="0" snapToObjects="1">
      <p:cViewPr>
        <p:scale>
          <a:sx n="64" d="100"/>
          <a:sy n="64" d="100"/>
        </p:scale>
        <p:origin x="2080" y="592"/>
      </p:cViewPr>
      <p:guideLst>
        <p:guide pos="6539"/>
        <p:guide pos="756"/>
        <p:guide orient="horz" pos="2682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177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477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43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89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0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800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09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2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794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1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02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27.01.24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6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3.svg"/><Relationship Id="rId19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1.png"/><Relationship Id="rId4" Type="http://schemas.openxmlformats.org/officeDocument/2006/relationships/image" Target="../media/image28.svg"/><Relationship Id="rId9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53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463D4-7F11-C176-BCA9-144FF573FF08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20" name="!!C1">
              <a:extLst>
                <a:ext uri="{FF2B5EF4-FFF2-40B4-BE49-F238E27FC236}">
                  <a16:creationId xmlns:a16="http://schemas.microsoft.com/office/drawing/2014/main" id="{A5C8DD2D-88AA-D9E2-CED6-780CC81D5D5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2">
              <a:extLst>
                <a:ext uri="{FF2B5EF4-FFF2-40B4-BE49-F238E27FC236}">
                  <a16:creationId xmlns:a16="http://schemas.microsoft.com/office/drawing/2014/main" id="{B3695AE8-EFB3-462F-EDD7-A5666BB13F2F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!!C3">
              <a:extLst>
                <a:ext uri="{FF2B5EF4-FFF2-40B4-BE49-F238E27FC236}">
                  <a16:creationId xmlns:a16="http://schemas.microsoft.com/office/drawing/2014/main" id="{A8134151-DADF-CE17-36D7-26C6E345860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3" name="!!C4">
              <a:extLst>
                <a:ext uri="{FF2B5EF4-FFF2-40B4-BE49-F238E27FC236}">
                  <a16:creationId xmlns:a16="http://schemas.microsoft.com/office/drawing/2014/main" id="{1DE27407-60CA-BAA7-2626-33559B4E38B6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E945DAD-AA2A-BD69-AB2C-04749E92F3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6D4DA44-81E5-6EB1-F277-A52A8406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6" name="Graphic 25" descr="Scientist male outline">
              <a:extLst>
                <a:ext uri="{FF2B5EF4-FFF2-40B4-BE49-F238E27FC236}">
                  <a16:creationId xmlns:a16="http://schemas.microsoft.com/office/drawing/2014/main" id="{AFA7E718-DAC8-5329-973C-FE8108A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Presentation with pie chart outline">
              <a:extLst>
                <a:ext uri="{FF2B5EF4-FFF2-40B4-BE49-F238E27FC236}">
                  <a16:creationId xmlns:a16="http://schemas.microsoft.com/office/drawing/2014/main" id="{CCEFA697-0E77-4300-8543-C890893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708C02-9890-C419-264A-22E6B826D8F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E26E58-8F37-7461-88CB-9C7704B3F9F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A4D85D4-A374-C531-3F11-1C904B5D13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3B42951-9A57-BD1A-1823-1FD48B22D236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B901C19D-AA80-C9EE-8FC0-EA11AD910CD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1FDB5D69-7231-D170-7543-AB62DBCF1EE5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066ACF00-334C-5846-FC0B-C45610C73F2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F143E51B-D108-FD76-37EB-DF0324E0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6A8F3-1F32-A44A-865C-2C0D375F1FBA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0A75897F-97B1-ADE5-0398-826704E52B5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E8CE47FC-0689-9DC3-00F3-4D2FF1B1921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029EA2B3-C1AC-E6A8-3EF9-02D9D56D8659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D08FB83C-41F2-E645-F2C7-44340A10015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5CFC7D8-2BA6-8274-0F2A-705DE85201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CECAFA30-3014-075E-D36D-5758DB0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818BC0E0-D860-A5B7-B446-88622375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12698EAE-594F-861F-B6FD-46442CFB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808872-960C-90F7-75AE-7A7FF5E0707C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E5826-B3B2-6D79-5243-16698124D6EC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C9168E3-FAFC-6F34-CCF4-8C0A84C1F7E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DD1211C-8384-2CA8-7BDC-81ABC2E0C43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54B5F00-1148-1018-A193-21AD7AB96EB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A518C27-2365-C1EC-C534-0DB1AE3E62B6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D51CD8D4-9BD6-AB74-6267-55CA8A804AF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B1F0CA61-8A7C-9549-FF08-E215E68F4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cold winter,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 spring with alternating periods of sunshine and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occasional rain,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 fairly hot and dry summer with the odd shower to ward off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water stress,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18618B-A3AA-3893-B256-DE3194878A3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B1B3672E-9C87-CFE6-86DA-120DA38EBE4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357C23BA-1933-9B72-5D5E-44076B3E2755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CA26413-8065-506F-3019-859E30283C8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88629AF6-8029-45D1-911A-ECA18C8BEF5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DD153BA-7B9B-BA4C-2958-8F90DE8CA8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460DB07E-12AB-30E6-20C0-9618766E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4E7E7F0D-3B2F-DEF6-16C5-29095B87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6FD1F301-570C-E9DA-C668-DB133AE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881E89-45C3-A967-61B8-D1EFA28835D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AFCD00-1998-5315-ADFF-442AF1CC022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BAA6116-0402-8732-B793-0839A4882AC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8AF624E-B6D0-7777-E130-72406BE6E7E0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3653C31-323D-A18E-0B17-838575BE1B2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FD26991A-C69A-9911-0A81-F29114103D2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55C183-5AC9-A9F8-7F97-EB27A740B028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1B65E17-6A60-EAF4-EAA4-9C240D62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°C,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photosynthesis will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be disrupted,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F4CC6B-D11A-013A-EF2F-9578C732768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81E3EF4-036C-A76D-C97B-CAFE07B71E7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FF223F78-7C54-5091-3705-403248DAE296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24FAEFE-C900-2EE1-BC4C-7E6259D25DA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E379E2AE-8078-68A6-7A18-47CC8A4707B7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DBD8A3-429C-C7A7-E721-9CD4A41550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2695399B-B426-B440-EA45-210C97D5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3468FA1C-A83E-2962-3D03-C5BEB48A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CCF72430-33CA-F0C9-98F7-DC7195B4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2BDE2-DDA2-97A4-7E41-0BD990A2E866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4235C1-A8E9-E126-FC6A-B52B3C5CDF6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33478D9-DDCA-921C-00DC-E609A3E0901F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70E446-C222-007D-D3C8-81D8C4A3AA4B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4ADA3EF-5253-5844-C05B-FF99A851F349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E2AD21E1-7ED7-5262-5691-E6F8C49319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9A2D242-E3DF-F4D2-9D4F-C550BD6F120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C1E26A1-4D21-D2AD-D80E-FF8BB4415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A204-B70E-9051-CCE3-C0A7B2B8970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647743F3-7867-E06C-DADA-3585F81F71B2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2C997A0F-E936-EE55-FF19-DF7FB16440F8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695E6403-4DCB-EE29-79DA-3ACB650B437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014F2B6A-9BB9-464D-003D-841E32F19830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A703D5F-CB72-03F4-B430-DA200886E8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91C35BF5-2020-BF83-6373-C9B4DB71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342E509C-19D8-B8C6-7CDF-45B98CE3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8FD52D81-FFE9-8053-A02C-CC90720A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CC37E5-501B-2F57-DD28-FD9FAE2E843D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929F26-B137-0877-B095-EF92F03F298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B6A7719-B444-2CD6-BA57-14FA88285B2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CDDEC15-30F0-BDEE-AA5F-047380DB467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6F1C3E07-49C1-2ABC-BD91-4AC09A38A361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9694F48F-A615-2CE0-53F0-AEE19EED71B8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A0E4E80B-6C55-D5EE-70E4-D7112CB34E57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E6485075-CD14-0E9A-FDB5-B9E77772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or oidium,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16567B-87FE-2EB5-F966-EF66B7855A01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6CB76-C1B8-3F72-48F1-2D5555577C04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BAD34283-6CD2-2B96-EC18-6C8AD2269E8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EDF6F7D3-F5F6-8192-C415-762AC40BBB6B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7FF57B78-BE70-9387-CC6A-E96A171190A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A291A495-309C-F2F8-17BA-3F3C86C8585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D78A95-9704-1EE3-0542-FA815182A1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5244D101-4AFE-A640-5105-2DDBB7CD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D47F1815-F5B0-BDEA-AA39-8E55673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2C613475-1E56-F0CA-EE4C-AF38C0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E4A169-96FF-1341-A8B6-BD4667886731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6A67CFD-0E51-462B-0C05-802BBC67014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1A303A27-C1AB-6758-2661-D25458DA2BF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6EF4AD4-B783-B083-6CB7-8E565B35071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4CAA71A1-91AD-7C72-AD96-059C8913D0F2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E26D05DF-58EC-15CB-D582-E9199160149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68A70E6-60D2-51C2-63A5-66AEDFFAFDCD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8D787710-0162-2318-FEC1-BC3BCFB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</a:t>
              </a:r>
              <a:r>
                <a:rPr lang="en-GB" sz="2000">
                  <a:latin typeface="Avenir Book" panose="02000503020000020003" pitchFamily="2" charset="0"/>
                </a:rPr>
                <a:t>during flowering, </a:t>
              </a:r>
              <a:r>
                <a:rPr lang="en-GB" sz="2000" dirty="0">
                  <a:latin typeface="Avenir Book" panose="02000503020000020003" pitchFamily="2" charset="0"/>
                </a:rPr>
                <a:t>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BBA3B-6DAA-13FE-22E6-24CF18EF3928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B0069-CEAF-110F-32B0-939043E28635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25B38DE2-91A8-DC4B-7B06-EFFF23C05DB8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9069FA50-78ED-A6F8-94B6-7568C56349C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3DF4042-55F1-8C90-D4C8-6CEAC4DA06C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F0D7054C-8DE5-0530-606D-FD9BDC58CDD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BB24565-0663-F28E-F5BF-CC4AB77D4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A215FF84-7F0B-C04E-2315-39210AEA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9CD322CE-0DFB-C161-C529-C9D11632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8949FC3D-3F0E-4555-0E57-62EA3A64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94C596-818B-ADE1-66C8-E8BD0A12A94B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B79D768-F11E-CE23-6822-30CD7F85BEA6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8D15335-894E-03F0-88D2-96DBE9D70209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2EE087-2E37-2129-FF97-1B392368DF1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ADE6392-5575-6B23-4F9E-EE21F7FA4BE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CA03A14-1A34-95D2-35F9-EA69314D85E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E9D03B-85C3-2FCE-C42A-450319D5B0E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FDF27F37-C8B4-41A0-55A7-E000D9C78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341102-7B0C-E56A-7200-AF9D3A70D44D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01D8B01-DE73-F4AE-D94F-50BFDEABE656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470F4DC8-C3DC-32A9-9649-850479ACE48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F9E7C513-A4F8-58C0-2A42-745D91050AF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5964D202-73EF-4530-A662-C626621EF635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E28A25-A956-A1F2-8F84-69AFB4BF31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324793E0-9FBA-DA01-8204-F9597FD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04309C41-A547-A558-8BA0-9E4F35A1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6C4D8106-8409-7BF4-CE29-CC2EDB0C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CC1A78-B3D3-D5E7-FB20-6837887C54D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E86F24-D96E-B7DA-8508-EDC78A12485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2F88A67-1E64-7164-1045-2FBEA4106AB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197A67-6B35-0842-3A94-E6D2C3042B63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2FE40727-4492-1D47-DFBE-AAFAA4CA8BDF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05F8795-2BAF-2CEC-D708-A2E8B82BEBA1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BD29F12-282E-A071-ACAB-0A81CCBD3F33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55603A6F-6446-55B8-8AF8-1DC3579D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</a:t>
            </a:r>
            <a:r>
              <a:rPr lang="en-GB">
                <a:latin typeface="Avenir Book" panose="02000503020000020003" pitchFamily="2" charset="0"/>
              </a:rPr>
              <a:t>: Postgres,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>
                <a:latin typeface="Avenir Book" panose="02000503020000020003" pitchFamily="2" charset="0"/>
              </a:rPr>
              <a:t>Cleaning, wrangling, </a:t>
            </a:r>
            <a:r>
              <a:rPr lang="en-GB" dirty="0">
                <a:latin typeface="Avenir Book" panose="02000503020000020003" pitchFamily="2" charset="0"/>
              </a:rPr>
              <a:t>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FD615C6-C3C7-3D73-69E2-E2EB5EDA1D3A}"/>
              </a:ext>
            </a:extLst>
          </p:cNvPr>
          <p:cNvGrpSpPr/>
          <p:nvPr/>
        </p:nvGrpSpPr>
        <p:grpSpPr>
          <a:xfrm>
            <a:off x="838200" y="1964914"/>
            <a:ext cx="10421391" cy="4294854"/>
            <a:chOff x="838200" y="1964914"/>
            <a:chExt cx="10421391" cy="429485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5AE6A5F-89E3-B199-782B-F8F08113DA19}"/>
                </a:ext>
              </a:extLst>
            </p:cNvPr>
            <p:cNvSpPr/>
            <p:nvPr/>
          </p:nvSpPr>
          <p:spPr>
            <a:xfrm>
              <a:off x="2346631" y="1964914"/>
              <a:ext cx="7593784" cy="4294854"/>
            </a:xfrm>
            <a:prstGeom prst="roundRect">
              <a:avLst>
                <a:gd name="adj" fmla="val 177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200" dirty="0">
                  <a:solidFill>
                    <a:schemeClr val="accent2"/>
                  </a:solidFill>
                </a:rPr>
                <a:t>Wrangling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B591FE4-14B0-F86A-FB79-42362D6D485D}"/>
                </a:ext>
              </a:extLst>
            </p:cNvPr>
            <p:cNvSpPr/>
            <p:nvPr/>
          </p:nvSpPr>
          <p:spPr>
            <a:xfrm>
              <a:off x="10085532" y="1964914"/>
              <a:ext cx="1174059" cy="4294854"/>
            </a:xfrm>
            <a:prstGeom prst="roundRect">
              <a:avLst>
                <a:gd name="adj" fmla="val 629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200" dirty="0">
                  <a:solidFill>
                    <a:schemeClr val="accent6"/>
                  </a:solidFill>
                </a:rPr>
                <a:t>Production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6B1F9A1-0056-FB85-B880-9BDE5C91A520}"/>
                </a:ext>
              </a:extLst>
            </p:cNvPr>
            <p:cNvSpPr/>
            <p:nvPr/>
          </p:nvSpPr>
          <p:spPr>
            <a:xfrm>
              <a:off x="838200" y="1964914"/>
              <a:ext cx="1363313" cy="4294854"/>
            </a:xfrm>
            <a:prstGeom prst="roundRect">
              <a:avLst>
                <a:gd name="adj" fmla="val 629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200" dirty="0">
                  <a:solidFill>
                    <a:schemeClr val="accent1"/>
                  </a:solidFill>
                </a:rPr>
                <a:t>Ingestion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8DC3C8-B684-0035-9A77-16F771C46289}"/>
                </a:ext>
              </a:extLst>
            </p:cNvPr>
            <p:cNvCxnSpPr>
              <a:cxnSpLocks/>
            </p:cNvCxnSpPr>
            <p:nvPr/>
          </p:nvCxnSpPr>
          <p:spPr>
            <a:xfrm>
              <a:off x="4748662" y="3836285"/>
              <a:ext cx="0" cy="17109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EAD0AE-0D38-247B-6514-908A051D4F58}"/>
                </a:ext>
              </a:extLst>
            </p:cNvPr>
            <p:cNvCxnSpPr>
              <a:cxnSpLocks/>
            </p:cNvCxnSpPr>
            <p:nvPr/>
          </p:nvCxnSpPr>
          <p:spPr>
            <a:xfrm>
              <a:off x="4910273" y="3836285"/>
              <a:ext cx="0" cy="936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C0B92AC-D00A-6D12-6652-8FA22BD12F15}"/>
                </a:ext>
              </a:extLst>
            </p:cNvPr>
            <p:cNvGrpSpPr/>
            <p:nvPr/>
          </p:nvGrpSpPr>
          <p:grpSpPr>
            <a:xfrm>
              <a:off x="1044972" y="2500381"/>
              <a:ext cx="949768" cy="244426"/>
              <a:chOff x="903427" y="686965"/>
              <a:chExt cx="1430122" cy="477055"/>
            </a:xfrm>
          </p:grpSpPr>
          <p:sp>
            <p:nvSpPr>
              <p:cNvPr id="222" name="Left Brace 221">
                <a:extLst>
                  <a:ext uri="{FF2B5EF4-FFF2-40B4-BE49-F238E27FC236}">
                    <a16:creationId xmlns:a16="http://schemas.microsoft.com/office/drawing/2014/main" id="{62507048-2471-4873-D4A9-140F89958FF0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AC883BA3-0A14-5558-70A8-6630D3BBE45C}"/>
                  </a:ext>
                </a:extLst>
              </p:cNvPr>
              <p:cNvSpPr txBox="1"/>
              <p:nvPr/>
            </p:nvSpPr>
            <p:spPr>
              <a:xfrm>
                <a:off x="971092" y="739838"/>
                <a:ext cx="1315517" cy="359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vivino.com</a:t>
                </a:r>
              </a:p>
            </p:txBody>
          </p:sp>
          <p:sp>
            <p:nvSpPr>
              <p:cNvPr id="224" name="Left Brace 223">
                <a:extLst>
                  <a:ext uri="{FF2B5EF4-FFF2-40B4-BE49-F238E27FC236}">
                    <a16:creationId xmlns:a16="http://schemas.microsoft.com/office/drawing/2014/main" id="{057F7352-427D-9ABF-27EC-C6D92B4B09B3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042739-CAEA-C06B-52E2-B7B553021E70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1" y="2622594"/>
              <a:ext cx="4837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42542BC3-9467-2B4D-8AD5-B5C485C43B58}"/>
                </a:ext>
              </a:extLst>
            </p:cNvPr>
            <p:cNvSpPr/>
            <p:nvPr/>
          </p:nvSpPr>
          <p:spPr>
            <a:xfrm>
              <a:off x="2570284" y="2484256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p</a:t>
              </a:r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m_scrape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PapermillOperator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F9CBF0E-9F2D-A9FB-FB84-B9A7BA5D78D0}"/>
                </a:ext>
              </a:extLst>
            </p:cNvPr>
            <p:cNvSpPr/>
            <p:nvPr/>
          </p:nvSpPr>
          <p:spPr>
            <a:xfrm>
              <a:off x="3104846" y="2860974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p</a:t>
              </a:r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m_clean 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PapermillOperator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08DF20F-441D-0B41-B503-F3A0EC56DD7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512" y="3642480"/>
              <a:ext cx="46332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FDBAA72-7C01-EEA6-8A10-7A2E907E2EB6}"/>
                </a:ext>
              </a:extLst>
            </p:cNvPr>
            <p:cNvCxnSpPr>
              <a:cxnSpLocks/>
            </p:cNvCxnSpPr>
            <p:nvPr/>
          </p:nvCxnSpPr>
          <p:spPr>
            <a:xfrm>
              <a:off x="5071885" y="3836285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1C4301C-521E-256A-4B7D-ADFE50B1A31C}"/>
                </a:ext>
              </a:extLst>
            </p:cNvPr>
            <p:cNvSpPr/>
            <p:nvPr/>
          </p:nvSpPr>
          <p:spPr>
            <a:xfrm>
              <a:off x="4173970" y="4095035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get_grape_and_year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pic>
          <p:nvPicPr>
            <p:cNvPr id="60" name="Graphic 59" descr="Rating Star with solid fill">
              <a:extLst>
                <a:ext uri="{FF2B5EF4-FFF2-40B4-BE49-F238E27FC236}">
                  <a16:creationId xmlns:a16="http://schemas.microsoft.com/office/drawing/2014/main" id="{FC048BC1-9896-E578-BC8B-8D4EA01C49C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1037" y="2193415"/>
              <a:ext cx="432000" cy="383928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5E240B7-229E-99A8-9D21-724BFFDE76F5}"/>
                </a:ext>
              </a:extLst>
            </p:cNvPr>
            <p:cNvGrpSpPr/>
            <p:nvPr/>
          </p:nvGrpSpPr>
          <p:grpSpPr>
            <a:xfrm>
              <a:off x="1044972" y="4298026"/>
              <a:ext cx="949768" cy="294756"/>
              <a:chOff x="903427" y="601338"/>
              <a:chExt cx="1430122" cy="575287"/>
            </a:xfrm>
          </p:grpSpPr>
          <p:sp>
            <p:nvSpPr>
              <p:cNvPr id="217" name="Left Brace 216">
                <a:extLst>
                  <a:ext uri="{FF2B5EF4-FFF2-40B4-BE49-F238E27FC236}">
                    <a16:creationId xmlns:a16="http://schemas.microsoft.com/office/drawing/2014/main" id="{E196384C-8DCA-29AF-E680-1C89D073D78A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1C05B7E-3BE9-88CF-AC6C-F631BE168731}"/>
                  </a:ext>
                </a:extLst>
              </p:cNvPr>
              <p:cNvSpPr txBox="1"/>
              <p:nvPr/>
            </p:nvSpPr>
            <p:spPr>
              <a:xfrm>
                <a:off x="1190288" y="601338"/>
                <a:ext cx="836962" cy="575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API:</a:t>
                </a:r>
                <a:br>
                  <a:rPr lang="en-DE" sz="900" dirty="0">
                    <a:latin typeface="Avenir Book" panose="02000503020000020003" pitchFamily="2" charset="0"/>
                  </a:rPr>
                </a:br>
                <a:r>
                  <a:rPr lang="en-DE" sz="900" dirty="0">
                    <a:latin typeface="Avenir Book" panose="02000503020000020003" pitchFamily="2" charset="0"/>
                  </a:rPr>
                  <a:t>Trends</a:t>
                </a:r>
              </a:p>
            </p:txBody>
          </p:sp>
          <p:sp>
            <p:nvSpPr>
              <p:cNvPr id="219" name="Left Brace 218">
                <a:extLst>
                  <a:ext uri="{FF2B5EF4-FFF2-40B4-BE49-F238E27FC236}">
                    <a16:creationId xmlns:a16="http://schemas.microsoft.com/office/drawing/2014/main" id="{23E63675-6352-CA47-703B-79A6430905E5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DBCA2DB-8693-5329-7723-71BB0967B47E}"/>
                </a:ext>
              </a:extLst>
            </p:cNvPr>
            <p:cNvCxnSpPr>
              <a:cxnSpLocks/>
            </p:cNvCxnSpPr>
            <p:nvPr/>
          </p:nvCxnSpPr>
          <p:spPr>
            <a:xfrm>
              <a:off x="7086136" y="4347035"/>
              <a:ext cx="31828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FBF9576-513E-6862-E378-F4AA1EB9E769}"/>
                </a:ext>
              </a:extLst>
            </p:cNvPr>
            <p:cNvGrpSpPr/>
            <p:nvPr/>
          </p:nvGrpSpPr>
          <p:grpSpPr>
            <a:xfrm>
              <a:off x="1366091" y="3963953"/>
              <a:ext cx="252000" cy="318199"/>
              <a:chOff x="6533338" y="1991514"/>
              <a:chExt cx="914401" cy="1226346"/>
            </a:xfrm>
          </p:grpSpPr>
          <p:pic>
            <p:nvPicPr>
              <p:cNvPr id="214" name="Graphic 213" descr="Grapes with solid fill">
                <a:extLst>
                  <a:ext uri="{FF2B5EF4-FFF2-40B4-BE49-F238E27FC236}">
                    <a16:creationId xmlns:a16="http://schemas.microsoft.com/office/drawing/2014/main" id="{364CC05D-D51B-1D54-BDEB-84A53710A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33338" y="2303459"/>
                <a:ext cx="914401" cy="914401"/>
              </a:xfrm>
              <a:prstGeom prst="rect">
                <a:avLst/>
              </a:prstGeom>
            </p:spPr>
          </p:pic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8591C45A-697E-94C2-0ECA-4A4F8655FBB1}"/>
                  </a:ext>
                </a:extLst>
              </p:cNvPr>
              <p:cNvSpPr/>
              <p:nvPr/>
            </p:nvSpPr>
            <p:spPr>
              <a:xfrm>
                <a:off x="6783595" y="1991514"/>
                <a:ext cx="450214" cy="264239"/>
              </a:xfrm>
              <a:custGeom>
                <a:avLst/>
                <a:gdLst>
                  <a:gd name="connsiteX0" fmla="*/ 401003 w 553402"/>
                  <a:gd name="connsiteY0" fmla="*/ 0 h 324802"/>
                  <a:gd name="connsiteX1" fmla="*/ 457200 w 553402"/>
                  <a:gd name="connsiteY1" fmla="*/ 56198 h 324802"/>
                  <a:gd name="connsiteX2" fmla="*/ 381953 w 553402"/>
                  <a:gd name="connsiteY2" fmla="*/ 131445 h 324802"/>
                  <a:gd name="connsiteX3" fmla="*/ 324803 w 553402"/>
                  <a:gd name="connsiteY3" fmla="*/ 74295 h 324802"/>
                  <a:gd name="connsiteX4" fmla="*/ 229553 w 553402"/>
                  <a:gd name="connsiteY4" fmla="*/ 169545 h 324802"/>
                  <a:gd name="connsiteX5" fmla="*/ 172403 w 553402"/>
                  <a:gd name="connsiteY5" fmla="*/ 112395 h 324802"/>
                  <a:gd name="connsiteX6" fmla="*/ 0 w 553402"/>
                  <a:gd name="connsiteY6" fmla="*/ 284798 h 324802"/>
                  <a:gd name="connsiteX7" fmla="*/ 40005 w 553402"/>
                  <a:gd name="connsiteY7" fmla="*/ 324803 h 324802"/>
                  <a:gd name="connsiteX8" fmla="*/ 172403 w 553402"/>
                  <a:gd name="connsiteY8" fmla="*/ 192405 h 324802"/>
                  <a:gd name="connsiteX9" fmla="*/ 229553 w 553402"/>
                  <a:gd name="connsiteY9" fmla="*/ 249555 h 324802"/>
                  <a:gd name="connsiteX10" fmla="*/ 324803 w 553402"/>
                  <a:gd name="connsiteY10" fmla="*/ 154305 h 324802"/>
                  <a:gd name="connsiteX11" fmla="*/ 381953 w 553402"/>
                  <a:gd name="connsiteY11" fmla="*/ 211455 h 324802"/>
                  <a:gd name="connsiteX12" fmla="*/ 497205 w 553402"/>
                  <a:gd name="connsiteY12" fmla="*/ 96202 h 324802"/>
                  <a:gd name="connsiteX13" fmla="*/ 553403 w 553402"/>
                  <a:gd name="connsiteY13" fmla="*/ 152400 h 324802"/>
                  <a:gd name="connsiteX14" fmla="*/ 553403 w 553402"/>
                  <a:gd name="connsiteY14" fmla="*/ 0 h 324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3402" h="324802">
                    <a:moveTo>
                      <a:pt x="401003" y="0"/>
                    </a:moveTo>
                    <a:lnTo>
                      <a:pt x="457200" y="56198"/>
                    </a:lnTo>
                    <a:lnTo>
                      <a:pt x="381953" y="131445"/>
                    </a:lnTo>
                    <a:lnTo>
                      <a:pt x="324803" y="74295"/>
                    </a:lnTo>
                    <a:lnTo>
                      <a:pt x="229553" y="169545"/>
                    </a:lnTo>
                    <a:lnTo>
                      <a:pt x="172403" y="112395"/>
                    </a:lnTo>
                    <a:lnTo>
                      <a:pt x="0" y="284798"/>
                    </a:lnTo>
                    <a:lnTo>
                      <a:pt x="40005" y="324803"/>
                    </a:lnTo>
                    <a:lnTo>
                      <a:pt x="172403" y="192405"/>
                    </a:lnTo>
                    <a:lnTo>
                      <a:pt x="229553" y="249555"/>
                    </a:lnTo>
                    <a:lnTo>
                      <a:pt x="324803" y="154305"/>
                    </a:lnTo>
                    <a:lnTo>
                      <a:pt x="381953" y="211455"/>
                    </a:lnTo>
                    <a:lnTo>
                      <a:pt x="497205" y="96202"/>
                    </a:lnTo>
                    <a:lnTo>
                      <a:pt x="553403" y="152400"/>
                    </a:lnTo>
                    <a:lnTo>
                      <a:pt x="55340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08ADA037-DCED-1048-A574-25C6471A51AE}"/>
                </a:ext>
              </a:extLst>
            </p:cNvPr>
            <p:cNvSpPr/>
            <p:nvPr/>
          </p:nvSpPr>
          <p:spPr>
            <a:xfrm>
              <a:off x="4173970" y="4839774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get_country_and_year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A45E57F2-DD8E-9C63-6A0A-77D9039BB795}"/>
                </a:ext>
              </a:extLst>
            </p:cNvPr>
            <p:cNvSpPr/>
            <p:nvPr/>
          </p:nvSpPr>
          <p:spPr>
            <a:xfrm>
              <a:off x="10367756" y="3320485"/>
              <a:ext cx="601359" cy="2813304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DE" sz="12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A48AE72E-ACB8-4586-E23A-18EA4C1E50D1}"/>
                </a:ext>
              </a:extLst>
            </p:cNvPr>
            <p:cNvSpPr/>
            <p:nvPr/>
          </p:nvSpPr>
          <p:spPr>
            <a:xfrm>
              <a:off x="4173970" y="5584512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get_region_and_year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pic>
          <p:nvPicPr>
            <p:cNvPr id="161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740C0037-C902-CF15-50C0-7780EC4D354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5733275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B3A0A52-9F74-B245-4DF8-A8FCB2CE41B3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2" y="4468646"/>
              <a:ext cx="37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1BEB3E9-C946-FD26-8F75-00003694B3DB}"/>
                </a:ext>
              </a:extLst>
            </p:cNvPr>
            <p:cNvGrpSpPr/>
            <p:nvPr/>
          </p:nvGrpSpPr>
          <p:grpSpPr>
            <a:xfrm>
              <a:off x="1366091" y="4738025"/>
              <a:ext cx="252000" cy="338203"/>
              <a:chOff x="8625609" y="1914418"/>
              <a:chExt cx="914401" cy="1303442"/>
            </a:xfrm>
          </p:grpSpPr>
          <p:pic>
            <p:nvPicPr>
              <p:cNvPr id="211" name="Graphic 210" descr="Grapes with solid fill">
                <a:extLst>
                  <a:ext uri="{FF2B5EF4-FFF2-40B4-BE49-F238E27FC236}">
                    <a16:creationId xmlns:a16="http://schemas.microsoft.com/office/drawing/2014/main" id="{806CF889-F4AA-8DB3-ED0D-9E4D355CE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25609" y="230345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212" name="Graphic 211" descr="Weights Uneven with solid fill">
                <a:extLst>
                  <a:ext uri="{FF2B5EF4-FFF2-40B4-BE49-F238E27FC236}">
                    <a16:creationId xmlns:a16="http://schemas.microsoft.com/office/drawing/2014/main" id="{878DAA26-4E27-0243-A0CD-7FCB73FBC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865519" y="1914418"/>
                <a:ext cx="434580" cy="43458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89F8B5B-7294-17E0-621F-2AEFDEBB5076}"/>
                </a:ext>
              </a:extLst>
            </p:cNvPr>
            <p:cNvGrpSpPr/>
            <p:nvPr/>
          </p:nvGrpSpPr>
          <p:grpSpPr>
            <a:xfrm>
              <a:off x="1044972" y="5069768"/>
              <a:ext cx="949768" cy="294756"/>
              <a:chOff x="903427" y="601338"/>
              <a:chExt cx="1430122" cy="575287"/>
            </a:xfrm>
          </p:grpSpPr>
          <p:sp>
            <p:nvSpPr>
              <p:cNvPr id="208" name="Left Brace 207">
                <a:extLst>
                  <a:ext uri="{FF2B5EF4-FFF2-40B4-BE49-F238E27FC236}">
                    <a16:creationId xmlns:a16="http://schemas.microsoft.com/office/drawing/2014/main" id="{77DA343C-D954-4498-787C-5B6F262FC6FA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85B9EE52-58B7-B27B-C5FF-A8B7C53E3964}"/>
                  </a:ext>
                </a:extLst>
              </p:cNvPr>
              <p:cNvSpPr txBox="1"/>
              <p:nvPr/>
            </p:nvSpPr>
            <p:spPr>
              <a:xfrm>
                <a:off x="1161573" y="601338"/>
                <a:ext cx="894389" cy="575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API:</a:t>
                </a:r>
                <a:br>
                  <a:rPr lang="en-DE" sz="900" dirty="0">
                    <a:latin typeface="Avenir Book" panose="02000503020000020003" pitchFamily="2" charset="0"/>
                  </a:rPr>
                </a:br>
                <a:r>
                  <a:rPr lang="en-DE" sz="900" dirty="0">
                    <a:latin typeface="Avenir Book" panose="02000503020000020003" pitchFamily="2" charset="0"/>
                  </a:rPr>
                  <a:t>Harvest</a:t>
                </a:r>
              </a:p>
            </p:txBody>
          </p:sp>
          <p:sp>
            <p:nvSpPr>
              <p:cNvPr id="210" name="Left Brace 209">
                <a:extLst>
                  <a:ext uri="{FF2B5EF4-FFF2-40B4-BE49-F238E27FC236}">
                    <a16:creationId xmlns:a16="http://schemas.microsoft.com/office/drawing/2014/main" id="{91A9A20A-CEA1-75D3-89C4-226130A7AD69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A88E42A-4FE4-4BFB-70E1-A5793E0AFAC5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2" y="5232317"/>
              <a:ext cx="37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FADD588D-23D2-54AC-7703-87D257BFEE96}"/>
                </a:ext>
              </a:extLst>
            </p:cNvPr>
            <p:cNvCxnSpPr>
              <a:cxnSpLocks/>
            </p:cNvCxnSpPr>
            <p:nvPr/>
          </p:nvCxnSpPr>
          <p:spPr>
            <a:xfrm>
              <a:off x="7086136" y="5091774"/>
              <a:ext cx="31828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A0990D58-3C7B-88E9-8093-CA33F42D1BC0}"/>
                </a:ext>
              </a:extLst>
            </p:cNvPr>
            <p:cNvGrpSpPr/>
            <p:nvPr/>
          </p:nvGrpSpPr>
          <p:grpSpPr>
            <a:xfrm>
              <a:off x="1044972" y="5829818"/>
              <a:ext cx="949768" cy="294756"/>
              <a:chOff x="903427" y="601338"/>
              <a:chExt cx="1430122" cy="575287"/>
            </a:xfrm>
          </p:grpSpPr>
          <p:sp>
            <p:nvSpPr>
              <p:cNvPr id="202" name="Left Brace 201">
                <a:extLst>
                  <a:ext uri="{FF2B5EF4-FFF2-40B4-BE49-F238E27FC236}">
                    <a16:creationId xmlns:a16="http://schemas.microsoft.com/office/drawing/2014/main" id="{AAC5C2A2-92AF-987E-75F0-DA58B08F0054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1AC0F301-1B64-31D9-2D49-717068A4B12C}"/>
                  </a:ext>
                </a:extLst>
              </p:cNvPr>
              <p:cNvSpPr txBox="1"/>
              <p:nvPr/>
            </p:nvSpPr>
            <p:spPr>
              <a:xfrm>
                <a:off x="1039224" y="601338"/>
                <a:ext cx="1139085" cy="575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APIs: Geo </a:t>
                </a:r>
                <a:br>
                  <a:rPr lang="en-DE" sz="900" dirty="0">
                    <a:latin typeface="Avenir Book" panose="02000503020000020003" pitchFamily="2" charset="0"/>
                  </a:rPr>
                </a:br>
                <a:r>
                  <a:rPr lang="en-DE" sz="900" dirty="0">
                    <a:latin typeface="Avenir Book" panose="02000503020000020003" pitchFamily="2" charset="0"/>
                  </a:rPr>
                  <a:t>+ Weather</a:t>
                </a:r>
              </a:p>
            </p:txBody>
          </p:sp>
          <p:sp>
            <p:nvSpPr>
              <p:cNvPr id="204" name="Left Brace 203">
                <a:extLst>
                  <a:ext uri="{FF2B5EF4-FFF2-40B4-BE49-F238E27FC236}">
                    <a16:creationId xmlns:a16="http://schemas.microsoft.com/office/drawing/2014/main" id="{96826471-6335-814E-0755-12672B8556A9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698338F-9423-C13D-3C40-C2708879FFEA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2" y="5995989"/>
              <a:ext cx="37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F1941DF-B422-A4A8-D1EE-E6DA22A9302A}"/>
                </a:ext>
              </a:extLst>
            </p:cNvPr>
            <p:cNvGrpSpPr/>
            <p:nvPr/>
          </p:nvGrpSpPr>
          <p:grpSpPr>
            <a:xfrm>
              <a:off x="1364482" y="5596856"/>
              <a:ext cx="252000" cy="284501"/>
              <a:chOff x="5638800" y="2789727"/>
              <a:chExt cx="923974" cy="1096473"/>
            </a:xfrm>
          </p:grpSpPr>
          <p:pic>
            <p:nvPicPr>
              <p:cNvPr id="193" name="Graphic 192" descr="Rain with solid fill">
                <a:extLst>
                  <a:ext uri="{FF2B5EF4-FFF2-40B4-BE49-F238E27FC236}">
                    <a16:creationId xmlns:a16="http://schemas.microsoft.com/office/drawing/2014/main" id="{65193C4D-43AA-0710-2FA7-DDF8E7C72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681E5FC-41D5-FD2D-77A9-7FCBA36C374B}"/>
                  </a:ext>
                </a:extLst>
              </p:cNvPr>
              <p:cNvGrpSpPr/>
              <p:nvPr/>
            </p:nvGrpSpPr>
            <p:grpSpPr>
              <a:xfrm>
                <a:off x="5972224" y="2789727"/>
                <a:ext cx="590550" cy="520589"/>
                <a:chOff x="5903595" y="2220742"/>
                <a:chExt cx="590550" cy="520589"/>
              </a:xfrm>
            </p:grpSpPr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E2ECAE1C-AB73-CD83-F2CD-8BC414272FCC}"/>
                    </a:ext>
                  </a:extLst>
                </p:cNvPr>
                <p:cNvSpPr/>
                <p:nvPr/>
              </p:nvSpPr>
              <p:spPr>
                <a:xfrm>
                  <a:off x="6179820" y="2220742"/>
                  <a:ext cx="38100" cy="114300"/>
                </a:xfrm>
                <a:custGeom>
                  <a:avLst/>
                  <a:gdLst>
                    <a:gd name="connsiteX0" fmla="*/ 0 w 38100"/>
                    <a:gd name="connsiteY0" fmla="*/ 0 h 114300"/>
                    <a:gd name="connsiteX1" fmla="*/ 38100 w 38100"/>
                    <a:gd name="connsiteY1" fmla="*/ 0 h 114300"/>
                    <a:gd name="connsiteX2" fmla="*/ 38100 w 38100"/>
                    <a:gd name="connsiteY2" fmla="*/ 114300 h 114300"/>
                    <a:gd name="connsiteX3" fmla="*/ 0 w 38100"/>
                    <a:gd name="connsiteY3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14300">
                      <a:moveTo>
                        <a:pt x="0" y="0"/>
                      </a:moveTo>
                      <a:lnTo>
                        <a:pt x="38100" y="0"/>
                      </a:lnTo>
                      <a:lnTo>
                        <a:pt x="38100" y="114300"/>
                      </a:lnTo>
                      <a:lnTo>
                        <a:pt x="0" y="1143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4519C982-D8D3-B521-E672-419BE74F8FCA}"/>
                    </a:ext>
                  </a:extLst>
                </p:cNvPr>
                <p:cNvSpPr/>
                <p:nvPr/>
              </p:nvSpPr>
              <p:spPr>
                <a:xfrm rot="8100000">
                  <a:off x="6310730" y="2328567"/>
                  <a:ext cx="114298" cy="38099"/>
                </a:xfrm>
                <a:custGeom>
                  <a:avLst/>
                  <a:gdLst>
                    <a:gd name="connsiteX0" fmla="*/ 0 w 114298"/>
                    <a:gd name="connsiteY0" fmla="*/ 0 h 38099"/>
                    <a:gd name="connsiteX1" fmla="*/ 114299 w 114298"/>
                    <a:gd name="connsiteY1" fmla="*/ 0 h 38099"/>
                    <a:gd name="connsiteX2" fmla="*/ 114299 w 114298"/>
                    <a:gd name="connsiteY2" fmla="*/ 38100 h 38099"/>
                    <a:gd name="connsiteX3" fmla="*/ 0 w 114298"/>
                    <a:gd name="connsiteY3" fmla="*/ 38100 h 38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298" h="38099">
                      <a:moveTo>
                        <a:pt x="0" y="0"/>
                      </a:moveTo>
                      <a:lnTo>
                        <a:pt x="114299" y="0"/>
                      </a:lnTo>
                      <a:lnTo>
                        <a:pt x="114299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7" name="Freeform 196">
                  <a:extLst>
                    <a:ext uri="{FF2B5EF4-FFF2-40B4-BE49-F238E27FC236}">
                      <a16:creationId xmlns:a16="http://schemas.microsoft.com/office/drawing/2014/main" id="{56BAEEE5-EB51-1011-328F-EF1D297880D0}"/>
                    </a:ext>
                  </a:extLst>
                </p:cNvPr>
                <p:cNvSpPr/>
                <p:nvPr/>
              </p:nvSpPr>
              <p:spPr>
                <a:xfrm>
                  <a:off x="6379845" y="2496967"/>
                  <a:ext cx="114300" cy="38100"/>
                </a:xfrm>
                <a:custGeom>
                  <a:avLst/>
                  <a:gdLst>
                    <a:gd name="connsiteX0" fmla="*/ 0 w 114300"/>
                    <a:gd name="connsiteY0" fmla="*/ 0 h 38100"/>
                    <a:gd name="connsiteX1" fmla="*/ 114300 w 114300"/>
                    <a:gd name="connsiteY1" fmla="*/ 0 h 38100"/>
                    <a:gd name="connsiteX2" fmla="*/ 114300 w 114300"/>
                    <a:gd name="connsiteY2" fmla="*/ 38100 h 38100"/>
                    <a:gd name="connsiteX3" fmla="*/ 0 w 11430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38100">
                      <a:moveTo>
                        <a:pt x="0" y="0"/>
                      </a:moveTo>
                      <a:lnTo>
                        <a:pt x="114300" y="0"/>
                      </a:lnTo>
                      <a:lnTo>
                        <a:pt x="1143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4EC24350-185D-014C-D003-AE75629FE048}"/>
                    </a:ext>
                  </a:extLst>
                </p:cNvPr>
                <p:cNvSpPr/>
                <p:nvPr/>
              </p:nvSpPr>
              <p:spPr>
                <a:xfrm rot="8100000">
                  <a:off x="6348636" y="2627033"/>
                  <a:ext cx="38099" cy="114298"/>
                </a:xfrm>
                <a:custGeom>
                  <a:avLst/>
                  <a:gdLst>
                    <a:gd name="connsiteX0" fmla="*/ 0 w 38099"/>
                    <a:gd name="connsiteY0" fmla="*/ 0 h 114298"/>
                    <a:gd name="connsiteX1" fmla="*/ 38100 w 38099"/>
                    <a:gd name="connsiteY1" fmla="*/ 0 h 114298"/>
                    <a:gd name="connsiteX2" fmla="*/ 38100 w 38099"/>
                    <a:gd name="connsiteY2" fmla="*/ 114299 h 114298"/>
                    <a:gd name="connsiteX3" fmla="*/ 0 w 38099"/>
                    <a:gd name="connsiteY3" fmla="*/ 114299 h 11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099" h="114298">
                      <a:moveTo>
                        <a:pt x="0" y="0"/>
                      </a:moveTo>
                      <a:lnTo>
                        <a:pt x="38100" y="0"/>
                      </a:lnTo>
                      <a:lnTo>
                        <a:pt x="38100" y="114299"/>
                      </a:lnTo>
                      <a:lnTo>
                        <a:pt x="0" y="1142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46D2E8DE-A8E7-CC9B-8BD0-1D587010C3EA}"/>
                    </a:ext>
                  </a:extLst>
                </p:cNvPr>
                <p:cNvSpPr/>
                <p:nvPr/>
              </p:nvSpPr>
              <p:spPr>
                <a:xfrm>
                  <a:off x="5903595" y="2496967"/>
                  <a:ext cx="114299" cy="38100"/>
                </a:xfrm>
                <a:custGeom>
                  <a:avLst/>
                  <a:gdLst>
                    <a:gd name="connsiteX0" fmla="*/ 0 w 114299"/>
                    <a:gd name="connsiteY0" fmla="*/ 0 h 38100"/>
                    <a:gd name="connsiteX1" fmla="*/ 114300 w 114299"/>
                    <a:gd name="connsiteY1" fmla="*/ 0 h 38100"/>
                    <a:gd name="connsiteX2" fmla="*/ 114300 w 114299"/>
                    <a:gd name="connsiteY2" fmla="*/ 38100 h 38100"/>
                    <a:gd name="connsiteX3" fmla="*/ 0 w 114299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299" h="38100">
                      <a:moveTo>
                        <a:pt x="0" y="0"/>
                      </a:moveTo>
                      <a:lnTo>
                        <a:pt x="114300" y="0"/>
                      </a:lnTo>
                      <a:lnTo>
                        <a:pt x="1143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6AD95C7F-FD07-F3C3-26B1-8E3BBA176C81}"/>
                    </a:ext>
                  </a:extLst>
                </p:cNvPr>
                <p:cNvSpPr/>
                <p:nvPr/>
              </p:nvSpPr>
              <p:spPr>
                <a:xfrm rot="8100000">
                  <a:off x="6011584" y="2290949"/>
                  <a:ext cx="38099" cy="114298"/>
                </a:xfrm>
                <a:custGeom>
                  <a:avLst/>
                  <a:gdLst>
                    <a:gd name="connsiteX0" fmla="*/ 0 w 38099"/>
                    <a:gd name="connsiteY0" fmla="*/ 0 h 114298"/>
                    <a:gd name="connsiteX1" fmla="*/ 38100 w 38099"/>
                    <a:gd name="connsiteY1" fmla="*/ 0 h 114298"/>
                    <a:gd name="connsiteX2" fmla="*/ 38100 w 38099"/>
                    <a:gd name="connsiteY2" fmla="*/ 114299 h 114298"/>
                    <a:gd name="connsiteX3" fmla="*/ 0 w 38099"/>
                    <a:gd name="connsiteY3" fmla="*/ 114299 h 11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099" h="114298">
                      <a:moveTo>
                        <a:pt x="0" y="0"/>
                      </a:moveTo>
                      <a:lnTo>
                        <a:pt x="38100" y="0"/>
                      </a:lnTo>
                      <a:lnTo>
                        <a:pt x="38100" y="114299"/>
                      </a:lnTo>
                      <a:lnTo>
                        <a:pt x="0" y="1142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57FF6E19-9218-2154-F23F-55721F365CF6}"/>
                    </a:ext>
                  </a:extLst>
                </p:cNvPr>
                <p:cNvSpPr/>
                <p:nvPr/>
              </p:nvSpPr>
              <p:spPr>
                <a:xfrm>
                  <a:off x="6056323" y="2372593"/>
                  <a:ext cx="284955" cy="279631"/>
                </a:xfrm>
                <a:custGeom>
                  <a:avLst/>
                  <a:gdLst>
                    <a:gd name="connsiteX0" fmla="*/ 7291 w 284955"/>
                    <a:gd name="connsiteY0" fmla="*/ 189144 h 279631"/>
                    <a:gd name="connsiteX1" fmla="*/ 53011 w 284955"/>
                    <a:gd name="connsiteY1" fmla="*/ 230102 h 279631"/>
                    <a:gd name="connsiteX2" fmla="*/ 184456 w 284955"/>
                    <a:gd name="connsiteY2" fmla="*/ 279632 h 279631"/>
                    <a:gd name="connsiteX3" fmla="*/ 284469 w 284955"/>
                    <a:gd name="connsiteY3" fmla="*/ 155807 h 279631"/>
                    <a:gd name="connsiteX4" fmla="*/ 207316 w 284955"/>
                    <a:gd name="connsiteY4" fmla="*/ 15789 h 279631"/>
                    <a:gd name="connsiteX5" fmla="*/ 49201 w 284955"/>
                    <a:gd name="connsiteY5" fmla="*/ 34839 h 279631"/>
                    <a:gd name="connsiteX6" fmla="*/ 7291 w 284955"/>
                    <a:gd name="connsiteY6" fmla="*/ 189144 h 279631"/>
                    <a:gd name="connsiteX7" fmla="*/ 7291 w 284955"/>
                    <a:gd name="connsiteY7" fmla="*/ 189144 h 279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4955" h="279631">
                      <a:moveTo>
                        <a:pt x="7291" y="189144"/>
                      </a:moveTo>
                      <a:cubicBezTo>
                        <a:pt x="24436" y="199622"/>
                        <a:pt x="40629" y="213909"/>
                        <a:pt x="53011" y="230102"/>
                      </a:cubicBezTo>
                      <a:cubicBezTo>
                        <a:pt x="102541" y="224387"/>
                        <a:pt x="151119" y="242484"/>
                        <a:pt x="184456" y="279632"/>
                      </a:cubicBezTo>
                      <a:cubicBezTo>
                        <a:pt x="239701" y="262487"/>
                        <a:pt x="279706" y="213909"/>
                        <a:pt x="284469" y="155807"/>
                      </a:cubicBezTo>
                      <a:cubicBezTo>
                        <a:pt x="289231" y="97704"/>
                        <a:pt x="258751" y="42459"/>
                        <a:pt x="207316" y="15789"/>
                      </a:cubicBezTo>
                      <a:cubicBezTo>
                        <a:pt x="155881" y="-10881"/>
                        <a:pt x="93016" y="-3261"/>
                        <a:pt x="49201" y="34839"/>
                      </a:cubicBezTo>
                      <a:cubicBezTo>
                        <a:pt x="5386" y="72939"/>
                        <a:pt x="-10806" y="133899"/>
                        <a:pt x="7291" y="189144"/>
                      </a:cubicBezTo>
                      <a:lnTo>
                        <a:pt x="7291" y="189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</p:grpSp>
        </p:grp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84B0523B-9A7C-4BE9-DDAA-F9CD34C75FBB}"/>
                </a:ext>
              </a:extLst>
            </p:cNvPr>
            <p:cNvCxnSpPr>
              <a:cxnSpLocks/>
            </p:cNvCxnSpPr>
            <p:nvPr/>
          </p:nvCxnSpPr>
          <p:spPr>
            <a:xfrm>
              <a:off x="9873013" y="5836512"/>
              <a:ext cx="39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9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D10B22E8-AD39-D4D4-1C14-87379401B28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3539243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12CD4F26-F3B1-774D-B8F0-9AAB12406C3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4243798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529CCFDF-A370-B325-910D-78BAE4E8F61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4988537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B08FE7C-C908-D2B7-39E3-B52B0A42DB3A}"/>
                </a:ext>
              </a:extLst>
            </p:cNvPr>
            <p:cNvSpPr/>
            <p:nvPr/>
          </p:nvSpPr>
          <p:spPr>
            <a:xfrm>
              <a:off x="3639408" y="3180540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venir Book" panose="02000503020000020003" pitchFamily="2" charset="0"/>
                </a:rPr>
                <a:t>postgres_connect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BFF7B5-1431-4089-07FD-9943787ADE05}"/>
                </a:ext>
              </a:extLst>
            </p:cNvPr>
            <p:cNvSpPr/>
            <p:nvPr/>
          </p:nvSpPr>
          <p:spPr>
            <a:xfrm>
              <a:off x="4173970" y="3498480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venir Book" panose="02000503020000020003" pitchFamily="2" charset="0"/>
                </a:rPr>
                <a:t>upload_postgres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3013DCE-AF90-1759-B83F-ABE99ED42BF3}"/>
                </a:ext>
              </a:extLst>
            </p:cNvPr>
            <p:cNvSpPr/>
            <p:nvPr/>
          </p:nvSpPr>
          <p:spPr>
            <a:xfrm>
              <a:off x="5927873" y="5584512"/>
              <a:ext cx="1080000" cy="504000"/>
            </a:xfrm>
            <a:prstGeom prst="roundRect">
              <a:avLst>
                <a:gd name="adj" fmla="val 8420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enrich_weather</a:t>
              </a:r>
            </a:p>
            <a:p>
              <a:pPr algn="ctr"/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B63E0F48-D2E5-BDF6-C128-F2D1D3B602E7}"/>
                </a:ext>
              </a:extLst>
            </p:cNvPr>
            <p:cNvSpPr/>
            <p:nvPr/>
          </p:nvSpPr>
          <p:spPr>
            <a:xfrm>
              <a:off x="7344399" y="5692512"/>
              <a:ext cx="1080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examine_regions</a:t>
              </a:r>
            </a:p>
            <a:p>
              <a:pPr algn="ctr"/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9AA773BB-8EFB-60EA-42AC-58F7F426701A}"/>
                </a:ext>
              </a:extLst>
            </p:cNvPr>
            <p:cNvSpPr/>
            <p:nvPr/>
          </p:nvSpPr>
          <p:spPr>
            <a:xfrm>
              <a:off x="8760924" y="5692512"/>
              <a:ext cx="1080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region_cleaning</a:t>
              </a:r>
            </a:p>
            <a:p>
              <a:pPr algn="ctr"/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7" name="Rounded Rectangle 226">
              <a:extLst>
                <a:ext uri="{FF2B5EF4-FFF2-40B4-BE49-F238E27FC236}">
                  <a16:creationId xmlns:a16="http://schemas.microsoft.com/office/drawing/2014/main" id="{6A88B3DF-F793-BC5F-65CB-BF5AABD9C72A}"/>
                </a:ext>
              </a:extLst>
            </p:cNvPr>
            <p:cNvSpPr/>
            <p:nvPr/>
          </p:nvSpPr>
          <p:spPr>
            <a:xfrm>
              <a:off x="5927873" y="4095035"/>
              <a:ext cx="1080000" cy="504000"/>
            </a:xfrm>
            <a:prstGeom prst="roundRect">
              <a:avLst>
                <a:gd name="adj" fmla="val 12544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enrich_trends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86D36260-2938-667A-5DEE-6C873EA59ECB}"/>
                </a:ext>
              </a:extLst>
            </p:cNvPr>
            <p:cNvSpPr/>
            <p:nvPr/>
          </p:nvSpPr>
          <p:spPr>
            <a:xfrm>
              <a:off x="5927873" y="4839774"/>
              <a:ext cx="1080000" cy="504000"/>
            </a:xfrm>
            <a:prstGeom prst="roundRect">
              <a:avLst>
                <a:gd name="adj" fmla="val 11513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enrich_harvest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5860E14D-584B-9BA2-E89B-A0F83BE0FFF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50047" y="4162140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66D2295F-F5AF-2F15-2EB7-EB22D17E801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50047" y="4895111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C755300F-3B36-45F1-505C-F7B6CF93D68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50047" y="5649854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Arc 245">
              <a:extLst>
                <a:ext uri="{FF2B5EF4-FFF2-40B4-BE49-F238E27FC236}">
                  <a16:creationId xmlns:a16="http://schemas.microsoft.com/office/drawing/2014/main" id="{9F43B247-FC30-61CC-B2CE-3317839E7B7F}"/>
                </a:ext>
              </a:extLst>
            </p:cNvPr>
            <p:cNvSpPr/>
            <p:nvPr/>
          </p:nvSpPr>
          <p:spPr>
            <a:xfrm>
              <a:off x="3831824" y="2627001"/>
              <a:ext cx="352748" cy="352748"/>
            </a:xfrm>
            <a:prstGeom prst="arc">
              <a:avLst>
                <a:gd name="adj1" fmla="val 16214709"/>
                <a:gd name="adj2" fmla="val 460247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7" name="Arc 246">
              <a:extLst>
                <a:ext uri="{FF2B5EF4-FFF2-40B4-BE49-F238E27FC236}">
                  <a16:creationId xmlns:a16="http://schemas.microsoft.com/office/drawing/2014/main" id="{F63F646B-0952-AB1A-FAC1-96A825A7C911}"/>
                </a:ext>
              </a:extLst>
            </p:cNvPr>
            <p:cNvSpPr/>
            <p:nvPr/>
          </p:nvSpPr>
          <p:spPr>
            <a:xfrm>
              <a:off x="4368240" y="2950888"/>
              <a:ext cx="352748" cy="352748"/>
            </a:xfrm>
            <a:prstGeom prst="arc">
              <a:avLst>
                <a:gd name="adj1" fmla="val 16214709"/>
                <a:gd name="adj2" fmla="val 460247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8" name="Arc 247">
              <a:extLst>
                <a:ext uri="{FF2B5EF4-FFF2-40B4-BE49-F238E27FC236}">
                  <a16:creationId xmlns:a16="http://schemas.microsoft.com/office/drawing/2014/main" id="{49B7D4FB-B871-8C9B-7D7C-6B62813008D7}"/>
                </a:ext>
              </a:extLst>
            </p:cNvPr>
            <p:cNvSpPr/>
            <p:nvPr/>
          </p:nvSpPr>
          <p:spPr>
            <a:xfrm>
              <a:off x="4904656" y="3274774"/>
              <a:ext cx="352748" cy="352748"/>
            </a:xfrm>
            <a:prstGeom prst="arc">
              <a:avLst>
                <a:gd name="adj1" fmla="val 16214709"/>
                <a:gd name="adj2" fmla="val 460247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B98DB7C9-B58D-602A-F57B-767A68EA64F4}"/>
                </a:ext>
              </a:extLst>
            </p:cNvPr>
            <p:cNvCxnSpPr>
              <a:cxnSpLocks/>
            </p:cNvCxnSpPr>
            <p:nvPr/>
          </p:nvCxnSpPr>
          <p:spPr>
            <a:xfrm>
              <a:off x="8502662" y="5836512"/>
              <a:ext cx="1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E04B698B-D61D-6D5A-8BCC-C384A353871D}"/>
                </a:ext>
              </a:extLst>
            </p:cNvPr>
            <p:cNvCxnSpPr>
              <a:cxnSpLocks/>
            </p:cNvCxnSpPr>
            <p:nvPr/>
          </p:nvCxnSpPr>
          <p:spPr>
            <a:xfrm>
              <a:off x="7086136" y="5836512"/>
              <a:ext cx="1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54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Window">
            <a:extLst>
              <a:ext uri="{FF2B5EF4-FFF2-40B4-BE49-F238E27FC236}">
                <a16:creationId xmlns:a16="http://schemas.microsoft.com/office/drawing/2014/main" id="{DC4BB5BA-02CC-EC9D-9997-7E2E5E8CD5A2}"/>
              </a:ext>
            </a:extLst>
          </p:cNvPr>
          <p:cNvSpPr/>
          <p:nvPr/>
        </p:nvSpPr>
        <p:spPr>
          <a:xfrm>
            <a:off x="-2121294" y="1797104"/>
            <a:ext cx="16530468" cy="4559246"/>
          </a:xfrm>
          <a:custGeom>
            <a:avLst/>
            <a:gdLst>
              <a:gd name="connsiteX0" fmla="*/ 3055490 w 16530468"/>
              <a:gd name="connsiteY0" fmla="*/ 106365 h 4559246"/>
              <a:gd name="connsiteX1" fmla="*/ 2972220 w 16530468"/>
              <a:gd name="connsiteY1" fmla="*/ 189635 h 4559246"/>
              <a:gd name="connsiteX2" fmla="*/ 2972220 w 16530468"/>
              <a:gd name="connsiteY2" fmla="*/ 1230601 h 4559246"/>
              <a:gd name="connsiteX3" fmla="*/ 3055490 w 16530468"/>
              <a:gd name="connsiteY3" fmla="*/ 1313871 h 4559246"/>
              <a:gd name="connsiteX4" fmla="*/ 7742073 w 16530468"/>
              <a:gd name="connsiteY4" fmla="*/ 1313871 h 4559246"/>
              <a:gd name="connsiteX5" fmla="*/ 7825343 w 16530468"/>
              <a:gd name="connsiteY5" fmla="*/ 1230601 h 4559246"/>
              <a:gd name="connsiteX6" fmla="*/ 7825343 w 16530468"/>
              <a:gd name="connsiteY6" fmla="*/ 189635 h 4559246"/>
              <a:gd name="connsiteX7" fmla="*/ 7742073 w 16530468"/>
              <a:gd name="connsiteY7" fmla="*/ 106365 h 4559246"/>
              <a:gd name="connsiteX8" fmla="*/ 0 w 16530468"/>
              <a:gd name="connsiteY8" fmla="*/ 0 h 4559246"/>
              <a:gd name="connsiteX9" fmla="*/ 16530468 w 16530468"/>
              <a:gd name="connsiteY9" fmla="*/ 0 h 4559246"/>
              <a:gd name="connsiteX10" fmla="*/ 16530468 w 16530468"/>
              <a:gd name="connsiteY10" fmla="*/ 4559246 h 4559246"/>
              <a:gd name="connsiteX11" fmla="*/ 0 w 16530468"/>
              <a:gd name="connsiteY11" fmla="*/ 4559246 h 45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30468" h="4559246">
                <a:moveTo>
                  <a:pt x="3055490" y="106365"/>
                </a:moveTo>
                <a:cubicBezTo>
                  <a:pt x="3009501" y="106365"/>
                  <a:pt x="2972220" y="143646"/>
                  <a:pt x="2972220" y="189635"/>
                </a:cubicBezTo>
                <a:lnTo>
                  <a:pt x="2972220" y="1230601"/>
                </a:lnTo>
                <a:cubicBezTo>
                  <a:pt x="2972220" y="1276590"/>
                  <a:pt x="3009501" y="1313871"/>
                  <a:pt x="3055490" y="1313871"/>
                </a:cubicBezTo>
                <a:lnTo>
                  <a:pt x="7742073" y="1313871"/>
                </a:lnTo>
                <a:cubicBezTo>
                  <a:pt x="7788062" y="1313871"/>
                  <a:pt x="7825343" y="1276590"/>
                  <a:pt x="7825343" y="1230601"/>
                </a:cubicBezTo>
                <a:lnTo>
                  <a:pt x="7825343" y="189635"/>
                </a:lnTo>
                <a:cubicBezTo>
                  <a:pt x="7825343" y="143646"/>
                  <a:pt x="7788062" y="106365"/>
                  <a:pt x="7742073" y="106365"/>
                </a:cubicBezTo>
                <a:close/>
                <a:moveTo>
                  <a:pt x="0" y="0"/>
                </a:moveTo>
                <a:lnTo>
                  <a:pt x="16530468" y="0"/>
                </a:lnTo>
                <a:lnTo>
                  <a:pt x="16530468" y="4559246"/>
                </a:lnTo>
                <a:lnTo>
                  <a:pt x="0" y="4559246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389A3D-3ED4-251B-1669-43B7B446C9F9}"/>
              </a:ext>
            </a:extLst>
          </p:cNvPr>
          <p:cNvGrpSpPr/>
          <p:nvPr/>
        </p:nvGrpSpPr>
        <p:grpSpPr>
          <a:xfrm>
            <a:off x="-545655" y="445511"/>
            <a:ext cx="14627529" cy="5461781"/>
            <a:chOff x="-2414211" y="-468889"/>
            <a:chExt cx="14627529" cy="5461781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111" b="14554"/>
            <a:stretch/>
          </p:blipFill>
          <p:spPr>
            <a:xfrm>
              <a:off x="-1787682" y="14492"/>
              <a:ext cx="14001000" cy="4978400"/>
            </a:xfrm>
            <a:prstGeom prst="rect">
              <a:avLst/>
            </a:prstGeom>
          </p:spPr>
        </p:pic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88ACAE3E-4C02-9D54-ED0B-F486172C04B6}"/>
                </a:ext>
              </a:extLst>
            </p:cNvPr>
            <p:cNvSpPr txBox="1">
              <a:spLocks/>
            </p:cNvSpPr>
            <p:nvPr/>
          </p:nvSpPr>
          <p:spPr>
            <a:xfrm>
              <a:off x="-2414211" y="-468889"/>
              <a:ext cx="7216179" cy="20795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r>
                <a:rPr lang="en-US" b="1" spc="100" dirty="0">
                  <a:solidFill>
                    <a:schemeClr val="bg1"/>
                  </a:solidFill>
                </a:rPr>
                <a:t>In Vino Veritas</a:t>
              </a:r>
            </a:p>
            <a:p>
              <a:r>
                <a:rPr lang="en-US" sz="3600" b="1" spc="100" dirty="0">
                  <a:solidFill>
                    <a:schemeClr val="bg1"/>
                  </a:solidFill>
                </a:rPr>
                <a:t>Data Engineering Project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DE33A5C-A9A0-4819-706D-B49863EC0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8258" y="3673475"/>
              <a:ext cx="4065060" cy="116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58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1DC3E398-DF9E-BFCF-84CD-5DFF64141ED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3655046 w 11151008"/>
              <a:gd name="connsiteY0" fmla="*/ 565771 h 4506667"/>
              <a:gd name="connsiteX1" fmla="*/ 3572070 w 11151008"/>
              <a:gd name="connsiteY1" fmla="*/ 648747 h 4506667"/>
              <a:gd name="connsiteX2" fmla="*/ 3572070 w 11151008"/>
              <a:gd name="connsiteY2" fmla="*/ 3534072 h 4506667"/>
              <a:gd name="connsiteX3" fmla="*/ 3655046 w 11151008"/>
              <a:gd name="connsiteY3" fmla="*/ 3617048 h 4506667"/>
              <a:gd name="connsiteX4" fmla="*/ 5048793 w 11151008"/>
              <a:gd name="connsiteY4" fmla="*/ 3617048 h 4506667"/>
              <a:gd name="connsiteX5" fmla="*/ 5131769 w 11151008"/>
              <a:gd name="connsiteY5" fmla="*/ 3534072 h 4506667"/>
              <a:gd name="connsiteX6" fmla="*/ 5131769 w 11151008"/>
              <a:gd name="connsiteY6" fmla="*/ 648747 h 4506667"/>
              <a:gd name="connsiteX7" fmla="*/ 5048793 w 11151008"/>
              <a:gd name="connsiteY7" fmla="*/ 565771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3655046" y="565771"/>
                </a:moveTo>
                <a:cubicBezTo>
                  <a:pt x="3609220" y="565771"/>
                  <a:pt x="3572070" y="602921"/>
                  <a:pt x="3572070" y="648747"/>
                </a:cubicBezTo>
                <a:lnTo>
                  <a:pt x="3572070" y="3534072"/>
                </a:lnTo>
                <a:cubicBezTo>
                  <a:pt x="3572070" y="3579898"/>
                  <a:pt x="3609220" y="3617048"/>
                  <a:pt x="3655046" y="3617048"/>
                </a:cubicBezTo>
                <a:lnTo>
                  <a:pt x="5048793" y="3617048"/>
                </a:lnTo>
                <a:cubicBezTo>
                  <a:pt x="5094619" y="3617048"/>
                  <a:pt x="5131769" y="3579898"/>
                  <a:pt x="5131769" y="3534072"/>
                </a:cubicBezTo>
                <a:lnTo>
                  <a:pt x="5131769" y="648747"/>
                </a:lnTo>
                <a:cubicBezTo>
                  <a:pt x="5131769" y="602921"/>
                  <a:pt x="5094619" y="565771"/>
                  <a:pt x="5048793" y="565771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9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E6B45BED-2BDC-B8AF-63F3-1D334F262675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448026 h 4506667"/>
              <a:gd name="connsiteX1" fmla="*/ 5562652 w 11151008"/>
              <a:gd name="connsiteY1" fmla="*/ 491037 h 4506667"/>
              <a:gd name="connsiteX2" fmla="*/ 5562652 w 11151008"/>
              <a:gd name="connsiteY2" fmla="*/ 1213499 h 4506667"/>
              <a:gd name="connsiteX3" fmla="*/ 5605663 w 11151008"/>
              <a:gd name="connsiteY3" fmla="*/ 1256510 h 4506667"/>
              <a:gd name="connsiteX4" fmla="*/ 10496859 w 11151008"/>
              <a:gd name="connsiteY4" fmla="*/ 1256510 h 4506667"/>
              <a:gd name="connsiteX5" fmla="*/ 10539870 w 11151008"/>
              <a:gd name="connsiteY5" fmla="*/ 1213499 h 4506667"/>
              <a:gd name="connsiteX6" fmla="*/ 10539870 w 11151008"/>
              <a:gd name="connsiteY6" fmla="*/ 491037 h 4506667"/>
              <a:gd name="connsiteX7" fmla="*/ 10496859 w 11151008"/>
              <a:gd name="connsiteY7" fmla="*/ 448026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448026"/>
                </a:moveTo>
                <a:cubicBezTo>
                  <a:pt x="5581909" y="448026"/>
                  <a:pt x="5562652" y="467283"/>
                  <a:pt x="5562652" y="491037"/>
                </a:cubicBezTo>
                <a:lnTo>
                  <a:pt x="5562652" y="1213499"/>
                </a:lnTo>
                <a:cubicBezTo>
                  <a:pt x="5562652" y="1237253"/>
                  <a:pt x="5581909" y="1256510"/>
                  <a:pt x="5605663" y="1256510"/>
                </a:cubicBezTo>
                <a:lnTo>
                  <a:pt x="10496859" y="1256510"/>
                </a:lnTo>
                <a:cubicBezTo>
                  <a:pt x="10520613" y="1256510"/>
                  <a:pt x="10539870" y="1237253"/>
                  <a:pt x="10539870" y="1213499"/>
                </a:cubicBezTo>
                <a:lnTo>
                  <a:pt x="10539870" y="491037"/>
                </a:lnTo>
                <a:cubicBezTo>
                  <a:pt x="10539870" y="467283"/>
                  <a:pt x="10520613" y="448026"/>
                  <a:pt x="10496859" y="448026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5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A232554C-7FA2-924B-5D90-4C6D767B5EE0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1318457 h 4506667"/>
              <a:gd name="connsiteX1" fmla="*/ 5562652 w 11151008"/>
              <a:gd name="connsiteY1" fmla="*/ 1361468 h 4506667"/>
              <a:gd name="connsiteX2" fmla="*/ 5562652 w 11151008"/>
              <a:gd name="connsiteY2" fmla="*/ 2083930 h 4506667"/>
              <a:gd name="connsiteX3" fmla="*/ 5605663 w 11151008"/>
              <a:gd name="connsiteY3" fmla="*/ 2126941 h 4506667"/>
              <a:gd name="connsiteX4" fmla="*/ 10496859 w 11151008"/>
              <a:gd name="connsiteY4" fmla="*/ 2126941 h 4506667"/>
              <a:gd name="connsiteX5" fmla="*/ 10539870 w 11151008"/>
              <a:gd name="connsiteY5" fmla="*/ 2083930 h 4506667"/>
              <a:gd name="connsiteX6" fmla="*/ 10539870 w 11151008"/>
              <a:gd name="connsiteY6" fmla="*/ 1361468 h 4506667"/>
              <a:gd name="connsiteX7" fmla="*/ 10496859 w 11151008"/>
              <a:gd name="connsiteY7" fmla="*/ 1318457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1318457"/>
                </a:moveTo>
                <a:cubicBezTo>
                  <a:pt x="5581909" y="1318457"/>
                  <a:pt x="5562652" y="1337714"/>
                  <a:pt x="5562652" y="1361468"/>
                </a:cubicBezTo>
                <a:lnTo>
                  <a:pt x="5562652" y="2083930"/>
                </a:lnTo>
                <a:cubicBezTo>
                  <a:pt x="5562652" y="2107684"/>
                  <a:pt x="5581909" y="2126941"/>
                  <a:pt x="5605663" y="2126941"/>
                </a:cubicBezTo>
                <a:lnTo>
                  <a:pt x="10496859" y="2126941"/>
                </a:lnTo>
                <a:cubicBezTo>
                  <a:pt x="10520613" y="2126941"/>
                  <a:pt x="10539870" y="2107684"/>
                  <a:pt x="10539870" y="2083930"/>
                </a:cubicBezTo>
                <a:lnTo>
                  <a:pt x="10539870" y="1361468"/>
                </a:lnTo>
                <a:cubicBezTo>
                  <a:pt x="10539870" y="1337714"/>
                  <a:pt x="10520613" y="1318457"/>
                  <a:pt x="10496859" y="1318457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20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1482D741-4C9F-E815-640E-2B38DEDB96AF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2086970 h 4506667"/>
              <a:gd name="connsiteX1" fmla="*/ 5562652 w 11151008"/>
              <a:gd name="connsiteY1" fmla="*/ 2129981 h 4506667"/>
              <a:gd name="connsiteX2" fmla="*/ 5562652 w 11151008"/>
              <a:gd name="connsiteY2" fmla="*/ 2852443 h 4506667"/>
              <a:gd name="connsiteX3" fmla="*/ 5605663 w 11151008"/>
              <a:gd name="connsiteY3" fmla="*/ 2895454 h 4506667"/>
              <a:gd name="connsiteX4" fmla="*/ 10496859 w 11151008"/>
              <a:gd name="connsiteY4" fmla="*/ 2895454 h 4506667"/>
              <a:gd name="connsiteX5" fmla="*/ 10539870 w 11151008"/>
              <a:gd name="connsiteY5" fmla="*/ 2852443 h 4506667"/>
              <a:gd name="connsiteX6" fmla="*/ 10539870 w 11151008"/>
              <a:gd name="connsiteY6" fmla="*/ 2129981 h 4506667"/>
              <a:gd name="connsiteX7" fmla="*/ 10496859 w 11151008"/>
              <a:gd name="connsiteY7" fmla="*/ 2086970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2086970"/>
                </a:moveTo>
                <a:cubicBezTo>
                  <a:pt x="5581909" y="2086970"/>
                  <a:pt x="5562652" y="2106227"/>
                  <a:pt x="5562652" y="2129981"/>
                </a:cubicBezTo>
                <a:lnTo>
                  <a:pt x="5562652" y="2852443"/>
                </a:lnTo>
                <a:cubicBezTo>
                  <a:pt x="5562652" y="2876197"/>
                  <a:pt x="5581909" y="2895454"/>
                  <a:pt x="5605663" y="2895454"/>
                </a:cubicBezTo>
                <a:lnTo>
                  <a:pt x="10496859" y="2895454"/>
                </a:lnTo>
                <a:cubicBezTo>
                  <a:pt x="10520613" y="2895454"/>
                  <a:pt x="10539870" y="2876197"/>
                  <a:pt x="10539870" y="2852443"/>
                </a:cubicBezTo>
                <a:lnTo>
                  <a:pt x="10539870" y="2129981"/>
                </a:lnTo>
                <a:cubicBezTo>
                  <a:pt x="10539870" y="2106227"/>
                  <a:pt x="10520613" y="2086970"/>
                  <a:pt x="10496859" y="2086970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39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C91B3B80-E7DC-BBB4-73AC-3C2A8BC1632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20595 w 11151008"/>
              <a:gd name="connsiteY0" fmla="*/ 2911284 h 4506667"/>
              <a:gd name="connsiteX1" fmla="*/ 5562652 w 11151008"/>
              <a:gd name="connsiteY1" fmla="*/ 2969227 h 4506667"/>
              <a:gd name="connsiteX2" fmla="*/ 5562652 w 11151008"/>
              <a:gd name="connsiteY2" fmla="*/ 3942489 h 4506667"/>
              <a:gd name="connsiteX3" fmla="*/ 5620595 w 11151008"/>
              <a:gd name="connsiteY3" fmla="*/ 4000432 h 4506667"/>
              <a:gd name="connsiteX4" fmla="*/ 10481927 w 11151008"/>
              <a:gd name="connsiteY4" fmla="*/ 4000432 h 4506667"/>
              <a:gd name="connsiteX5" fmla="*/ 10539870 w 11151008"/>
              <a:gd name="connsiteY5" fmla="*/ 3942489 h 4506667"/>
              <a:gd name="connsiteX6" fmla="*/ 10539870 w 11151008"/>
              <a:gd name="connsiteY6" fmla="*/ 2969227 h 4506667"/>
              <a:gd name="connsiteX7" fmla="*/ 10481927 w 11151008"/>
              <a:gd name="connsiteY7" fmla="*/ 2911284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20595" y="2911284"/>
                </a:moveTo>
                <a:cubicBezTo>
                  <a:pt x="5588594" y="2911284"/>
                  <a:pt x="5562652" y="2937226"/>
                  <a:pt x="5562652" y="2969227"/>
                </a:cubicBezTo>
                <a:lnTo>
                  <a:pt x="5562652" y="3942489"/>
                </a:lnTo>
                <a:cubicBezTo>
                  <a:pt x="5562652" y="3974490"/>
                  <a:pt x="5588594" y="4000432"/>
                  <a:pt x="5620595" y="4000432"/>
                </a:cubicBezTo>
                <a:lnTo>
                  <a:pt x="10481927" y="4000432"/>
                </a:lnTo>
                <a:cubicBezTo>
                  <a:pt x="10513928" y="4000432"/>
                  <a:pt x="10539870" y="3974490"/>
                  <a:pt x="10539870" y="3942489"/>
                </a:cubicBezTo>
                <a:lnTo>
                  <a:pt x="10539870" y="2969227"/>
                </a:lnTo>
                <a:cubicBezTo>
                  <a:pt x="10539870" y="2937226"/>
                  <a:pt x="10513928" y="2911284"/>
                  <a:pt x="10481927" y="2911284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17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D1A5281F-61CE-F345-6AFF-9FE95D36F203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580375 w 11151008"/>
              <a:gd name="connsiteY0" fmla="*/ 4005639 h 4506667"/>
              <a:gd name="connsiteX1" fmla="*/ 5562652 w 11151008"/>
              <a:gd name="connsiteY1" fmla="*/ 4023362 h 4506667"/>
              <a:gd name="connsiteX2" fmla="*/ 5562652 w 11151008"/>
              <a:gd name="connsiteY2" fmla="*/ 4321053 h 4506667"/>
              <a:gd name="connsiteX3" fmla="*/ 5580375 w 11151008"/>
              <a:gd name="connsiteY3" fmla="*/ 4338776 h 4506667"/>
              <a:gd name="connsiteX4" fmla="*/ 10522147 w 11151008"/>
              <a:gd name="connsiteY4" fmla="*/ 4338776 h 4506667"/>
              <a:gd name="connsiteX5" fmla="*/ 10539870 w 11151008"/>
              <a:gd name="connsiteY5" fmla="*/ 4321053 h 4506667"/>
              <a:gd name="connsiteX6" fmla="*/ 10539870 w 11151008"/>
              <a:gd name="connsiteY6" fmla="*/ 4023362 h 4506667"/>
              <a:gd name="connsiteX7" fmla="*/ 10522147 w 11151008"/>
              <a:gd name="connsiteY7" fmla="*/ 4005639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580375" y="4005639"/>
                </a:moveTo>
                <a:cubicBezTo>
                  <a:pt x="5570587" y="4005639"/>
                  <a:pt x="5562652" y="4013574"/>
                  <a:pt x="5562652" y="4023362"/>
                </a:cubicBezTo>
                <a:lnTo>
                  <a:pt x="5562652" y="4321053"/>
                </a:lnTo>
                <a:cubicBezTo>
                  <a:pt x="5562652" y="4330841"/>
                  <a:pt x="5570587" y="4338776"/>
                  <a:pt x="5580375" y="4338776"/>
                </a:cubicBezTo>
                <a:lnTo>
                  <a:pt x="10522147" y="4338776"/>
                </a:lnTo>
                <a:cubicBezTo>
                  <a:pt x="10531935" y="4338776"/>
                  <a:pt x="10539870" y="4330841"/>
                  <a:pt x="10539870" y="4321053"/>
                </a:cubicBezTo>
                <a:lnTo>
                  <a:pt x="10539870" y="4023362"/>
                </a:lnTo>
                <a:cubicBezTo>
                  <a:pt x="10539870" y="4013574"/>
                  <a:pt x="10531935" y="4005639"/>
                  <a:pt x="10522147" y="4005639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0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2647951"/>
            <a:ext cx="5142388" cy="249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4073E0-3F5A-22F9-2F9C-C771C50FEA2C}"/>
              </a:ext>
            </a:extLst>
          </p:cNvPr>
          <p:cNvSpPr/>
          <p:nvPr/>
        </p:nvSpPr>
        <p:spPr>
          <a:xfrm flipV="1">
            <a:off x="703776" y="2145341"/>
            <a:ext cx="5142388" cy="881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90400-7127-558D-1E5E-F24C6B603123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D9D1FA-E90C-322B-E3D8-386DBE0BF1E9}"/>
              </a:ext>
            </a:extLst>
          </p:cNvPr>
          <p:cNvGrpSpPr/>
          <p:nvPr/>
        </p:nvGrpSpPr>
        <p:grpSpPr>
          <a:xfrm>
            <a:off x="816500" y="2091195"/>
            <a:ext cx="9579578" cy="3223474"/>
            <a:chOff x="814388" y="2091195"/>
            <a:chExt cx="9579578" cy="3223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126ED-616B-DDBD-3E61-5F0010574210}"/>
                </a:ext>
              </a:extLst>
            </p:cNvPr>
            <p:cNvSpPr/>
            <p:nvPr/>
          </p:nvSpPr>
          <p:spPr>
            <a:xfrm>
              <a:off x="814388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9935C-703A-6326-191E-A8063252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8035" y="2091195"/>
              <a:ext cx="8595931" cy="3223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087973"/>
            <a:ext cx="5142388" cy="2057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502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F185-1AE5-D86E-045E-B23B10834DE6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BADFB4-435B-F8AA-3849-049C655A15BC}"/>
              </a:ext>
            </a:extLst>
          </p:cNvPr>
          <p:cNvGrpSpPr/>
          <p:nvPr/>
        </p:nvGrpSpPr>
        <p:grpSpPr>
          <a:xfrm>
            <a:off x="-1225061" y="1836270"/>
            <a:ext cx="13764064" cy="4343868"/>
            <a:chOff x="-1173479" y="1836270"/>
            <a:chExt cx="13764064" cy="43438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CAE72C-C86E-2A35-9C4A-FBD27BB27CE7}"/>
                </a:ext>
              </a:extLst>
            </p:cNvPr>
            <p:cNvSpPr/>
            <p:nvPr/>
          </p:nvSpPr>
          <p:spPr>
            <a:xfrm>
              <a:off x="-1173479" y="2211310"/>
              <a:ext cx="13764064" cy="3968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9EDBCD-61D3-FCAA-BF94-446A840A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667" b="3788"/>
            <a:stretch/>
          </p:blipFill>
          <p:spPr>
            <a:xfrm>
              <a:off x="2842260" y="1836270"/>
              <a:ext cx="6507480" cy="427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3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429000"/>
            <a:ext cx="5142388" cy="17161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9790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6048-E087-F16D-6F59-E658ECE6002F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C83F75-068B-9318-E3DD-D3A0B28B57F8}"/>
              </a:ext>
            </a:extLst>
          </p:cNvPr>
          <p:cNvGrpSpPr/>
          <p:nvPr/>
        </p:nvGrpSpPr>
        <p:grpSpPr>
          <a:xfrm>
            <a:off x="773840" y="2164809"/>
            <a:ext cx="9439138" cy="3087733"/>
            <a:chOff x="773840" y="2164809"/>
            <a:chExt cx="9439138" cy="30877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09981A-C246-A843-CFCD-CB4072D5626F}"/>
                </a:ext>
              </a:extLst>
            </p:cNvPr>
            <p:cNvSpPr/>
            <p:nvPr/>
          </p:nvSpPr>
          <p:spPr>
            <a:xfrm>
              <a:off x="773840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DE5F1E-C7F8-D3CC-65E0-002D1238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9023" y="2164809"/>
              <a:ext cx="8233955" cy="308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4202502"/>
            <a:ext cx="5142388" cy="9426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0"/>
            <a:ext cx="5142388" cy="1283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21954-CBB5-E463-A037-A00D7F1FD292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1C2398-38BE-8B95-488D-FA113368F7F4}"/>
              </a:ext>
            </a:extLst>
          </p:cNvPr>
          <p:cNvGrpSpPr/>
          <p:nvPr/>
        </p:nvGrpSpPr>
        <p:grpSpPr>
          <a:xfrm>
            <a:off x="-1950720" y="2083902"/>
            <a:ext cx="14828520" cy="4227237"/>
            <a:chOff x="-1950720" y="2083902"/>
            <a:chExt cx="14828520" cy="422723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D04E48-F7E3-0084-2E49-0DBFD5F2DEE2}"/>
                </a:ext>
              </a:extLst>
            </p:cNvPr>
            <p:cNvSpPr/>
            <p:nvPr/>
          </p:nvSpPr>
          <p:spPr>
            <a:xfrm>
              <a:off x="-1950720" y="2211310"/>
              <a:ext cx="14828520" cy="4047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F2EC77-B91D-4128-C906-A7C35D9C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24677" y="2083902"/>
              <a:ext cx="5714934" cy="4227237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760E76D-1F97-1795-CCBD-46B9D2DAB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4677" y="2083902"/>
            <a:ext cx="5714934" cy="42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</a:t>
            </a:r>
            <a:r>
              <a:rPr lang="en-GB" sz="2800" b="1" i="1">
                <a:solidFill>
                  <a:srgbClr val="C00000"/>
                </a:solidFill>
                <a:latin typeface="Avenir Book" panose="02000503020000020003" pitchFamily="2" charset="0"/>
              </a:rPr>
              <a:t>'in wine, </a:t>
            </a: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5099412"/>
            <a:ext cx="5142388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38"/>
            <a:ext cx="5142388" cy="19657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1779C-BC82-4B24-BE60-4D9F484B388C}"/>
              </a:ext>
            </a:extLst>
          </p:cNvPr>
          <p:cNvSpPr/>
          <p:nvPr/>
        </p:nvSpPr>
        <p:spPr>
          <a:xfrm>
            <a:off x="5902366" y="2106555"/>
            <a:ext cx="5268553" cy="196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51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/>
            </a:br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0" y="1811177"/>
            <a:ext cx="525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(e.</a:t>
            </a:r>
            <a:r>
              <a:rPr lang="en-GB">
                <a:latin typeface="Avenir Book" panose="02000503020000020003" pitchFamily="2" charset="0"/>
              </a:rPr>
              <a:t>g., </a:t>
            </a:r>
            <a:r>
              <a:rPr lang="en-GB" dirty="0">
                <a:latin typeface="Avenir Book" panose="02000503020000020003" pitchFamily="2" charset="0"/>
              </a:rPr>
              <a:t>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 to select best 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 processing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7BB8991-3275-48C6-023C-703903FE14D4}"/>
              </a:ext>
            </a:extLst>
          </p:cNvPr>
          <p:cNvGrpSpPr/>
          <p:nvPr/>
        </p:nvGrpSpPr>
        <p:grpSpPr>
          <a:xfrm>
            <a:off x="601528" y="197119"/>
            <a:ext cx="11084286" cy="6321668"/>
            <a:chOff x="601528" y="197119"/>
            <a:chExt cx="11084286" cy="6321668"/>
          </a:xfrm>
        </p:grpSpPr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B2E99E1C-9539-9D95-B8D2-30B5F775018E}"/>
                </a:ext>
              </a:extLst>
            </p:cNvPr>
            <p:cNvGrpSpPr/>
            <p:nvPr/>
          </p:nvGrpSpPr>
          <p:grpSpPr>
            <a:xfrm>
              <a:off x="601528" y="197119"/>
              <a:ext cx="11084286" cy="6321668"/>
              <a:chOff x="601528" y="197119"/>
              <a:chExt cx="11084286" cy="6321668"/>
            </a:xfrm>
          </p:grpSpPr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F2AACAA0-642E-E75A-296A-C60D836E0DED}"/>
                  </a:ext>
                </a:extLst>
              </p:cNvPr>
              <p:cNvGrpSpPr/>
              <p:nvPr/>
            </p:nvGrpSpPr>
            <p:grpSpPr>
              <a:xfrm>
                <a:off x="4686831" y="197119"/>
                <a:ext cx="2913681" cy="6321668"/>
                <a:chOff x="4686831" y="197119"/>
                <a:chExt cx="2913681" cy="632166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E212E2F-CA90-CA31-CF92-5DE89FA03282}"/>
                    </a:ext>
                  </a:extLst>
                </p:cNvPr>
                <p:cNvGrpSpPr/>
                <p:nvPr/>
              </p:nvGrpSpPr>
              <p:grpSpPr>
                <a:xfrm>
                  <a:off x="4686831" y="197119"/>
                  <a:ext cx="2913681" cy="6321668"/>
                  <a:chOff x="4686831" y="197119"/>
                  <a:chExt cx="2913681" cy="6321668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4D6C0FF7-BB40-1C56-D460-B110F9DFD58E}"/>
                      </a:ext>
                    </a:extLst>
                  </p:cNvPr>
                  <p:cNvGrpSpPr/>
                  <p:nvPr/>
                </p:nvGrpSpPr>
                <p:grpSpPr>
                  <a:xfrm>
                    <a:off x="4686831" y="197119"/>
                    <a:ext cx="2913681" cy="6321668"/>
                    <a:chOff x="4773478" y="511444"/>
                    <a:chExt cx="2913681" cy="6321668"/>
                  </a:xfrm>
                </p:grpSpPr>
                <p:sp>
                  <p:nvSpPr>
                    <p:cNvPr id="2" name="Rounded Rectangle 1">
                      <a:extLst>
                        <a:ext uri="{FF2B5EF4-FFF2-40B4-BE49-F238E27FC236}">
                          <a16:creationId xmlns:a16="http://schemas.microsoft.com/office/drawing/2014/main" id="{8CAC8F55-8267-9EA9-099E-AED0E42B0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6321668"/>
                    </a:xfrm>
                    <a:prstGeom prst="roundRect">
                      <a:avLst>
                        <a:gd name="adj" fmla="val 6561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5" name="Freeform 4">
                      <a:extLst>
                        <a:ext uri="{FF2B5EF4-FFF2-40B4-BE49-F238E27FC236}">
                          <a16:creationId xmlns:a16="http://schemas.microsoft.com/office/drawing/2014/main" id="{DA69B42F-FEB3-5835-47A7-DE1B3D92FB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Fact Table (Vivino.com)</a:t>
                      </a:r>
                    </a:p>
                  </p:txBody>
                </p:sp>
              </p:grp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2F045F7-BC51-30D7-3412-D16ADA272E4B}"/>
                      </a:ext>
                    </a:extLst>
                  </p:cNvPr>
                  <p:cNvSpPr txBox="1"/>
                  <p:nvPr/>
                </p:nvSpPr>
                <p:spPr>
                  <a:xfrm>
                    <a:off x="4686831" y="744496"/>
                    <a:ext cx="2880000" cy="563231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'id’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'winery’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'name’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'country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  <a:endParaRPr lang="en-GB" b="1" i="0" dirty="0">
                      <a:effectLst/>
                      <a:latin typeface="Menlo" panose="020B0609030804020204" pitchFamily="49" charset="0"/>
                    </a:endParaRP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region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wine_style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wine_category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 err="1">
                        <a:effectLst/>
                        <a:latin typeface="Menlo" panose="020B0609030804020204" pitchFamily="49" charset="0"/>
                      </a:rPr>
                      <a:t>grape_type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grape_id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'rating’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review_count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'price’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'acidity’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'fizziness’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'intensity’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'sweetness’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'tannin’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scrape_date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638EF7B-F0FA-EF5D-4FCC-A14457D43700}"/>
                    </a:ext>
                  </a:extLst>
                </p:cNvPr>
                <p:cNvSpPr/>
                <p:nvPr/>
              </p:nvSpPr>
              <p:spPr>
                <a:xfrm>
                  <a:off x="4804362" y="193699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7E5D8F9-A28B-1838-D453-A35C5D8F55C7}"/>
                    </a:ext>
                  </a:extLst>
                </p:cNvPr>
                <p:cNvSpPr/>
                <p:nvPr/>
              </p:nvSpPr>
              <p:spPr>
                <a:xfrm>
                  <a:off x="4804362" y="2216483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D55E4F7-60FE-01BE-E80C-52DF9E3FA6F8}"/>
                    </a:ext>
                  </a:extLst>
                </p:cNvPr>
                <p:cNvSpPr/>
                <p:nvPr/>
              </p:nvSpPr>
              <p:spPr>
                <a:xfrm>
                  <a:off x="6280066" y="1988528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3106544-8136-F17E-C7BE-0CC549059E05}"/>
                    </a:ext>
                  </a:extLst>
                </p:cNvPr>
                <p:cNvSpPr/>
                <p:nvPr/>
              </p:nvSpPr>
              <p:spPr>
                <a:xfrm>
                  <a:off x="6766511" y="3327559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034" name="Rectangle 1033">
                  <a:extLst>
                    <a:ext uri="{FF2B5EF4-FFF2-40B4-BE49-F238E27FC236}">
                      <a16:creationId xmlns:a16="http://schemas.microsoft.com/office/drawing/2014/main" id="{3EC4D382-7972-AB80-2C6B-4A825BD81074}"/>
                    </a:ext>
                  </a:extLst>
                </p:cNvPr>
                <p:cNvSpPr/>
                <p:nvPr/>
              </p:nvSpPr>
              <p:spPr>
                <a:xfrm>
                  <a:off x="6280066" y="164503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054" name="Rectangle 1053">
                  <a:extLst>
                    <a:ext uri="{FF2B5EF4-FFF2-40B4-BE49-F238E27FC236}">
                      <a16:creationId xmlns:a16="http://schemas.microsoft.com/office/drawing/2014/main" id="{C7F46AB7-98BF-46FB-3ED5-D2FB051DB86C}"/>
                    </a:ext>
                  </a:extLst>
                </p:cNvPr>
                <p:cNvSpPr/>
                <p:nvPr/>
              </p:nvSpPr>
              <p:spPr>
                <a:xfrm>
                  <a:off x="6280066" y="190640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6E28DDB-9C65-5C3E-F5F7-4AADC9AB4F8D}"/>
                  </a:ext>
                </a:extLst>
              </p:cNvPr>
              <p:cNvCxnSpPr>
                <a:cxnSpLocks/>
                <a:stCxn id="45" idx="3"/>
                <a:endCxn id="51" idx="1"/>
              </p:cNvCxnSpPr>
              <p:nvPr/>
            </p:nvCxnSpPr>
            <p:spPr>
              <a:xfrm>
                <a:off x="2449875" y="1948901"/>
                <a:ext cx="2354487" cy="82682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9F1BF88C-0736-4B68-7081-8427A060AAE3}"/>
                  </a:ext>
                </a:extLst>
              </p:cNvPr>
              <p:cNvCxnSpPr>
                <a:cxnSpLocks/>
                <a:stCxn id="46" idx="3"/>
                <a:endCxn id="52" idx="1"/>
              </p:cNvCxnSpPr>
              <p:nvPr/>
            </p:nvCxnSpPr>
            <p:spPr>
              <a:xfrm>
                <a:off x="2449875" y="2232365"/>
                <a:ext cx="2354487" cy="78711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3C56029D-4E08-26BC-F2C8-6FFF27777664}"/>
                  </a:ext>
                </a:extLst>
              </p:cNvPr>
              <p:cNvCxnSpPr>
                <a:cxnSpLocks/>
                <a:stCxn id="58" idx="3"/>
                <a:endCxn id="53" idx="1"/>
              </p:cNvCxnSpPr>
              <p:nvPr/>
            </p:nvCxnSpPr>
            <p:spPr>
              <a:xfrm>
                <a:off x="6469252" y="2083121"/>
                <a:ext cx="2401561" cy="3127371"/>
              </a:xfrm>
              <a:prstGeom prst="bentConnector3">
                <a:avLst>
                  <a:gd name="adj1" fmla="val 6845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D26CBA94-0C1F-FF78-3BBC-47E27B6DE601}"/>
                  </a:ext>
                </a:extLst>
              </p:cNvPr>
              <p:cNvCxnSpPr>
                <a:cxnSpLocks/>
                <a:stCxn id="59" idx="3"/>
                <a:endCxn id="54" idx="1"/>
              </p:cNvCxnSpPr>
              <p:nvPr/>
            </p:nvCxnSpPr>
            <p:spPr>
              <a:xfrm>
                <a:off x="6955697" y="3422152"/>
                <a:ext cx="1915116" cy="2071804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59046AB6-7AB1-6664-D30F-10108F4A1439}"/>
                  </a:ext>
                </a:extLst>
              </p:cNvPr>
              <p:cNvGrpSpPr/>
              <p:nvPr/>
            </p:nvGrpSpPr>
            <p:grpSpPr>
              <a:xfrm>
                <a:off x="601528" y="1200000"/>
                <a:ext cx="2913681" cy="4060556"/>
                <a:chOff x="601528" y="1200000"/>
                <a:chExt cx="2913681" cy="406055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05866DD-2FD3-2B48-C3C4-F8BD8551BE9A}"/>
                    </a:ext>
                  </a:extLst>
                </p:cNvPr>
                <p:cNvGrpSpPr/>
                <p:nvPr/>
              </p:nvGrpSpPr>
              <p:grpSpPr>
                <a:xfrm>
                  <a:off x="601528" y="1200000"/>
                  <a:ext cx="2913681" cy="4060556"/>
                  <a:chOff x="601528" y="1180099"/>
                  <a:chExt cx="2913681" cy="4060556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DFA2C82B-BCC2-6EA4-0305-F06823A65A08}"/>
                      </a:ext>
                    </a:extLst>
                  </p:cNvPr>
                  <p:cNvGrpSpPr/>
                  <p:nvPr/>
                </p:nvGrpSpPr>
                <p:grpSpPr>
                  <a:xfrm>
                    <a:off x="601528" y="1180099"/>
                    <a:ext cx="2913681" cy="4060556"/>
                    <a:chOff x="4773478" y="511444"/>
                    <a:chExt cx="2913681" cy="4060556"/>
                  </a:xfrm>
                </p:grpSpPr>
                <p:sp>
                  <p:nvSpPr>
                    <p:cNvPr id="8" name="Rounded Rectangle 7">
                      <a:extLst>
                        <a:ext uri="{FF2B5EF4-FFF2-40B4-BE49-F238E27FC236}">
                          <a16:creationId xmlns:a16="http://schemas.microsoft.com/office/drawing/2014/main" id="{A73E49BD-4731-CDCC-CE52-684FEDB6F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4060556"/>
                    </a:xfrm>
                    <a:prstGeom prst="roundRect">
                      <a:avLst>
                        <a:gd name="adj" fmla="val 6414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9" name="Freeform 8">
                      <a:extLst>
                        <a:ext uri="{FF2B5EF4-FFF2-40B4-BE49-F238E27FC236}">
                          <a16:creationId xmlns:a16="http://schemas.microsoft.com/office/drawing/2014/main" id="{F5E63195-0811-3BEE-1079-FA9D7FCB5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Weather</a:t>
                      </a:r>
                    </a:p>
                  </p:txBody>
                </p:sp>
              </p:grp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A698983-9970-C73F-0D72-B9B919380C7E}"/>
                      </a:ext>
                    </a:extLst>
                  </p:cNvPr>
                  <p:cNvSpPr txBox="1"/>
                  <p:nvPr/>
                </p:nvSpPr>
                <p:spPr>
                  <a:xfrm>
                    <a:off x="601528" y="1727476"/>
                    <a:ext cx="2880000" cy="3416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'region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vola_temp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vola_rain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longest_dry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longest_wet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avg_rain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'count_above35’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'count_under10’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'count_under0’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coulure_wind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june_rain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BE10F3E-913D-9C8D-0461-0565A022684C}"/>
                    </a:ext>
                  </a:extLst>
                </p:cNvPr>
                <p:cNvSpPr/>
                <p:nvPr/>
              </p:nvSpPr>
              <p:spPr>
                <a:xfrm>
                  <a:off x="2260689" y="1854308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E44B341-60E9-22AD-78FF-A0D299BA3A0D}"/>
                    </a:ext>
                  </a:extLst>
                </p:cNvPr>
                <p:cNvSpPr/>
                <p:nvPr/>
              </p:nvSpPr>
              <p:spPr>
                <a:xfrm>
                  <a:off x="2260689" y="2137772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F9A1913C-0C5E-862C-FA80-7D92B254929E}"/>
                  </a:ext>
                </a:extLst>
              </p:cNvPr>
              <p:cNvGrpSpPr/>
              <p:nvPr/>
            </p:nvGrpSpPr>
            <p:grpSpPr>
              <a:xfrm>
                <a:off x="8772133" y="4494082"/>
                <a:ext cx="2913681" cy="2024705"/>
                <a:chOff x="8772133" y="197119"/>
                <a:chExt cx="2913681" cy="202470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F3E52D7-933B-0328-B467-951AC5BB9E0F}"/>
                    </a:ext>
                  </a:extLst>
                </p:cNvPr>
                <p:cNvGrpSpPr/>
                <p:nvPr/>
              </p:nvGrpSpPr>
              <p:grpSpPr>
                <a:xfrm>
                  <a:off x="8772133" y="197119"/>
                  <a:ext cx="2913681" cy="2024705"/>
                  <a:chOff x="8772133" y="197119"/>
                  <a:chExt cx="2913681" cy="2024705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A32FA6DC-1815-A24A-6E46-5D67078F384E}"/>
                      </a:ext>
                    </a:extLst>
                  </p:cNvPr>
                  <p:cNvGrpSpPr/>
                  <p:nvPr/>
                </p:nvGrpSpPr>
                <p:grpSpPr>
                  <a:xfrm>
                    <a:off x="8772133" y="197119"/>
                    <a:ext cx="2913681" cy="2024705"/>
                    <a:chOff x="4773478" y="511444"/>
                    <a:chExt cx="2913681" cy="2024705"/>
                  </a:xfrm>
                </p:grpSpPr>
                <p:sp>
                  <p:nvSpPr>
                    <p:cNvPr id="11" name="Rounded Rectangle 10">
                      <a:extLst>
                        <a:ext uri="{FF2B5EF4-FFF2-40B4-BE49-F238E27FC236}">
                          <a16:creationId xmlns:a16="http://schemas.microsoft.com/office/drawing/2014/main" id="{C737B22B-C763-C026-E6CA-EA75A65E3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2024705"/>
                    </a:xfrm>
                    <a:prstGeom prst="roundRect">
                      <a:avLst>
                        <a:gd name="adj" fmla="val 9536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12" name="Freeform 11">
                      <a:extLst>
                        <a:ext uri="{FF2B5EF4-FFF2-40B4-BE49-F238E27FC236}">
                          <a16:creationId xmlns:a16="http://schemas.microsoft.com/office/drawing/2014/main" id="{6712E03F-DB7C-E7E5-8325-5EA54AAE2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Google Trends</a:t>
                      </a:r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B94120F-AF35-7C6D-1099-75D5883104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72133" y="744496"/>
                    <a:ext cx="2880000" cy="12003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 err="1">
                        <a:effectLst/>
                        <a:latin typeface="Menlo" panose="020B0609030804020204" pitchFamily="49" charset="0"/>
                      </a:rPr>
                      <a:t>grape_type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median_trends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mean_trends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F7B50C7-474B-2E4F-3337-B6E6E332E4BE}"/>
                    </a:ext>
                  </a:extLst>
                </p:cNvPr>
                <p:cNvSpPr/>
                <p:nvPr/>
              </p:nvSpPr>
              <p:spPr>
                <a:xfrm>
                  <a:off x="8870813" y="81893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8132A41-3FD8-B517-DC4E-3EB5C3D77B32}"/>
                    </a:ext>
                  </a:extLst>
                </p:cNvPr>
                <p:cNvSpPr/>
                <p:nvPr/>
              </p:nvSpPr>
              <p:spPr>
                <a:xfrm>
                  <a:off x="8870813" y="110240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BFA9BD5-0272-1B71-9881-5E4B083ECD7B}"/>
                  </a:ext>
                </a:extLst>
              </p:cNvPr>
              <p:cNvGrpSpPr/>
              <p:nvPr/>
            </p:nvGrpSpPr>
            <p:grpSpPr>
              <a:xfrm>
                <a:off x="8772133" y="197119"/>
                <a:ext cx="2913681" cy="2280056"/>
                <a:chOff x="8772133" y="3819752"/>
                <a:chExt cx="2913681" cy="228005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606D345-6A10-39A5-C36F-0D42C26315D4}"/>
                    </a:ext>
                  </a:extLst>
                </p:cNvPr>
                <p:cNvGrpSpPr/>
                <p:nvPr/>
              </p:nvGrpSpPr>
              <p:grpSpPr>
                <a:xfrm>
                  <a:off x="8772133" y="3819752"/>
                  <a:ext cx="2913681" cy="2280056"/>
                  <a:chOff x="4773478" y="511444"/>
                  <a:chExt cx="2913681" cy="2280056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58068129-FAE8-8069-5634-E70C2C33CF57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2280056"/>
                  </a:xfrm>
                  <a:prstGeom prst="roundRect">
                    <a:avLst>
                      <a:gd name="adj" fmla="val 8102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5" name="Freeform 14">
                    <a:extLst>
                      <a:ext uri="{FF2B5EF4-FFF2-40B4-BE49-F238E27FC236}">
                        <a16:creationId xmlns:a16="http://schemas.microsoft.com/office/drawing/2014/main" id="{FDAF13D6-78C8-F1F8-4949-CA61B4FF2209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511444"/>
                  </a:xfrm>
                  <a:custGeom>
                    <a:avLst/>
                    <a:gdLst>
                      <a:gd name="connsiteX0" fmla="*/ 192739 w 2913681"/>
                      <a:gd name="connsiteY0" fmla="*/ 0 h 511444"/>
                      <a:gd name="connsiteX1" fmla="*/ 2720942 w 2913681"/>
                      <a:gd name="connsiteY1" fmla="*/ 0 h 511444"/>
                      <a:gd name="connsiteX2" fmla="*/ 2913681 w 2913681"/>
                      <a:gd name="connsiteY2" fmla="*/ 192739 h 511444"/>
                      <a:gd name="connsiteX3" fmla="*/ 2913681 w 2913681"/>
                      <a:gd name="connsiteY3" fmla="*/ 489186 h 511444"/>
                      <a:gd name="connsiteX4" fmla="*/ 2909188 w 2913681"/>
                      <a:gd name="connsiteY4" fmla="*/ 511444 h 511444"/>
                      <a:gd name="connsiteX5" fmla="*/ 4494 w 2913681"/>
                      <a:gd name="connsiteY5" fmla="*/ 511444 h 511444"/>
                      <a:gd name="connsiteX6" fmla="*/ 0 w 2913681"/>
                      <a:gd name="connsiteY6" fmla="*/ 489186 h 511444"/>
                      <a:gd name="connsiteX7" fmla="*/ 0 w 2913681"/>
                      <a:gd name="connsiteY7" fmla="*/ 192739 h 511444"/>
                      <a:gd name="connsiteX8" fmla="*/ 192739 w 2913681"/>
                      <a:gd name="connsiteY8" fmla="*/ 0 h 511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13681" h="511444">
                        <a:moveTo>
                          <a:pt x="192739" y="0"/>
                        </a:moveTo>
                        <a:lnTo>
                          <a:pt x="2720942" y="0"/>
                        </a:lnTo>
                        <a:cubicBezTo>
                          <a:pt x="2827389" y="0"/>
                          <a:pt x="2913681" y="86292"/>
                          <a:pt x="2913681" y="192739"/>
                        </a:cubicBezTo>
                        <a:lnTo>
                          <a:pt x="2913681" y="489186"/>
                        </a:lnTo>
                        <a:lnTo>
                          <a:pt x="2909188" y="511444"/>
                        </a:lnTo>
                        <a:lnTo>
                          <a:pt x="4494" y="511444"/>
                        </a:lnTo>
                        <a:lnTo>
                          <a:pt x="0" y="489186"/>
                        </a:lnTo>
                        <a:lnTo>
                          <a:pt x="0" y="192739"/>
                        </a:lnTo>
                        <a:cubicBezTo>
                          <a:pt x="0" y="86292"/>
                          <a:pt x="86292" y="0"/>
                          <a:pt x="1927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DE" b="1" dirty="0"/>
                      <a:t>Harvest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DB74D9-959C-6360-83F9-9C2F367DCDFD}"/>
                    </a:ext>
                  </a:extLst>
                </p:cNvPr>
                <p:cNvSpPr txBox="1"/>
                <p:nvPr/>
              </p:nvSpPr>
              <p:spPr>
                <a:xfrm>
                  <a:off x="8772133" y="4368416"/>
                  <a:ext cx="2880000" cy="14773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'country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'vintage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harvest_area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harvest_grape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harvest_wine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endParaRPr lang="en-DE" dirty="0"/>
                </a:p>
              </p:txBody>
            </p: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4BF81CD1-9B7A-8C51-B5F9-4B412136BF56}"/>
                  </a:ext>
                </a:extLst>
              </p:cNvPr>
              <p:cNvGrpSpPr/>
              <p:nvPr/>
            </p:nvGrpSpPr>
            <p:grpSpPr>
              <a:xfrm>
                <a:off x="8870813" y="842696"/>
                <a:ext cx="189186" cy="472650"/>
                <a:chOff x="8870813" y="842696"/>
                <a:chExt cx="189186" cy="47265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31AB600-2C7C-AA83-A6D6-D6C3ABAEF653}"/>
                    </a:ext>
                  </a:extLst>
                </p:cNvPr>
                <p:cNvSpPr/>
                <p:nvPr/>
              </p:nvSpPr>
              <p:spPr>
                <a:xfrm>
                  <a:off x="8870813" y="84269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1C01233-9666-BCB3-8A5A-F8F7F3DB9C74}"/>
                    </a:ext>
                  </a:extLst>
                </p:cNvPr>
                <p:cNvSpPr/>
                <p:nvPr/>
              </p:nvSpPr>
              <p:spPr>
                <a:xfrm>
                  <a:off x="8870813" y="112616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030" name="Elbow Connector 1029">
                <a:extLst>
                  <a:ext uri="{FF2B5EF4-FFF2-40B4-BE49-F238E27FC236}">
                    <a16:creationId xmlns:a16="http://schemas.microsoft.com/office/drawing/2014/main" id="{C19757EC-54AD-7E26-731D-5C0088F3B000}"/>
                  </a:ext>
                </a:extLst>
              </p:cNvPr>
              <p:cNvCxnSpPr>
                <a:cxnSpLocks/>
                <a:stCxn id="1034" idx="3"/>
                <a:endCxn id="55" idx="1"/>
              </p:cNvCxnSpPr>
              <p:nvPr/>
            </p:nvCxnSpPr>
            <p:spPr>
              <a:xfrm flipV="1">
                <a:off x="6469252" y="937289"/>
                <a:ext cx="2401561" cy="802340"/>
              </a:xfrm>
              <a:prstGeom prst="bentConnector3">
                <a:avLst>
                  <a:gd name="adj1" fmla="val 5840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Elbow Connector 1035">
                <a:extLst>
                  <a:ext uri="{FF2B5EF4-FFF2-40B4-BE49-F238E27FC236}">
                    <a16:creationId xmlns:a16="http://schemas.microsoft.com/office/drawing/2014/main" id="{3A448D98-D3E5-5A25-9FB4-D1F49B22B742}"/>
                  </a:ext>
                </a:extLst>
              </p:cNvPr>
              <p:cNvCxnSpPr>
                <a:cxnSpLocks/>
                <a:stCxn id="1054" idx="3"/>
                <a:endCxn id="56" idx="1"/>
              </p:cNvCxnSpPr>
              <p:nvPr/>
            </p:nvCxnSpPr>
            <p:spPr>
              <a:xfrm flipV="1">
                <a:off x="6469252" y="1220753"/>
                <a:ext cx="2401561" cy="780240"/>
              </a:xfrm>
              <a:prstGeom prst="bentConnector3">
                <a:avLst>
                  <a:gd name="adj1" fmla="val 6822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Graphic 17" descr="Key with solid fill">
              <a:extLst>
                <a:ext uri="{FF2B5EF4-FFF2-40B4-BE49-F238E27FC236}">
                  <a16:creationId xmlns:a16="http://schemas.microsoft.com/office/drawing/2014/main" id="{0E682796-C2CD-835C-BF59-1D47A3113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2260689" y="1822031"/>
              <a:ext cx="522179" cy="522179"/>
            </a:xfrm>
            <a:prstGeom prst="rect">
              <a:avLst/>
            </a:prstGeom>
          </p:spPr>
        </p:pic>
        <p:pic>
          <p:nvPicPr>
            <p:cNvPr id="20" name="Graphic 19" descr="Key with solid fill">
              <a:extLst>
                <a:ext uri="{FF2B5EF4-FFF2-40B4-BE49-F238E27FC236}">
                  <a16:creationId xmlns:a16="http://schemas.microsoft.com/office/drawing/2014/main" id="{2841A931-6B6E-3456-0C0A-D995D4F49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398849" y="790065"/>
              <a:ext cx="522179" cy="522179"/>
            </a:xfrm>
            <a:prstGeom prst="rect">
              <a:avLst/>
            </a:prstGeom>
          </p:spPr>
        </p:pic>
        <p:pic>
          <p:nvPicPr>
            <p:cNvPr id="22" name="Graphic 21" descr="Key with solid fill">
              <a:extLst>
                <a:ext uri="{FF2B5EF4-FFF2-40B4-BE49-F238E27FC236}">
                  <a16:creationId xmlns:a16="http://schemas.microsoft.com/office/drawing/2014/main" id="{0801F35D-708A-D15A-1A06-AC46E7E5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751546" y="5074683"/>
              <a:ext cx="522179" cy="522179"/>
            </a:xfrm>
            <a:prstGeom prst="rect">
              <a:avLst/>
            </a:prstGeom>
          </p:spPr>
        </p:pic>
        <p:pic>
          <p:nvPicPr>
            <p:cNvPr id="28" name="Graphic 27" descr="Key with solid fill">
              <a:extLst>
                <a:ext uri="{FF2B5EF4-FFF2-40B4-BE49-F238E27FC236}">
                  <a16:creationId xmlns:a16="http://schemas.microsoft.com/office/drawing/2014/main" id="{431F3E5C-B81F-FAEC-4F7E-DE2C58978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604781" y="763941"/>
              <a:ext cx="312694" cy="312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0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3EFF2176-4827-A786-C8E3-A5D7654DF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240B69F5-0943-C4D8-160D-5D3EB6E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6" name="Graphic 25" descr="Scientist male outline">
            <a:extLst>
              <a:ext uri="{FF2B5EF4-FFF2-40B4-BE49-F238E27FC236}">
                <a16:creationId xmlns:a16="http://schemas.microsoft.com/office/drawing/2014/main" id="{A01E69FF-0C38-B45B-8BBC-A39DA0E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8" name="Graphic 27" descr="Presentation with pie chart outline">
            <a:extLst>
              <a:ext uri="{FF2B5EF4-FFF2-40B4-BE49-F238E27FC236}">
                <a16:creationId xmlns:a16="http://schemas.microsoft.com/office/drawing/2014/main" id="{104D6589-1BC4-46E8-F0C6-D3822A365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9F8A78-4F54-2F95-8F44-2F15C640A113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F2ECF-45E8-B09A-264F-FCA3C0A1769F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4515BCA-B11F-3095-86E0-E4DDB9E5C568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C4D709-4D8F-9276-7E9E-79E01BFC762B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E1022FE-D31B-6E43-CAEB-AAE92B864E89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3A32152-C853-E66B-BECF-428DAF84917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E55071FC-70FD-57F7-FA43-F8D0305A3CBF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067623C1-D146-7984-D14C-C5556B9A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2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0.2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0.2606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60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4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1F4502F-C2B4-D324-9C16-6AACB52DD1A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8" name="!!C1">
              <a:extLst>
                <a:ext uri="{FF2B5EF4-FFF2-40B4-BE49-F238E27FC236}">
                  <a16:creationId xmlns:a16="http://schemas.microsoft.com/office/drawing/2014/main" id="{717EB38F-A7EF-9664-CE2E-EDEE8396998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3" name="!!C2">
              <a:extLst>
                <a:ext uri="{FF2B5EF4-FFF2-40B4-BE49-F238E27FC236}">
                  <a16:creationId xmlns:a16="http://schemas.microsoft.com/office/drawing/2014/main" id="{3250A33C-B378-58E5-BA73-97E02A60D0F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3">
              <a:extLst>
                <a:ext uri="{FF2B5EF4-FFF2-40B4-BE49-F238E27FC236}">
                  <a16:creationId xmlns:a16="http://schemas.microsoft.com/office/drawing/2014/main" id="{6569A8CD-CE12-A941-13B3-A36D1EC3A190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4">
              <a:extLst>
                <a:ext uri="{FF2B5EF4-FFF2-40B4-BE49-F238E27FC236}">
                  <a16:creationId xmlns:a16="http://schemas.microsoft.com/office/drawing/2014/main" id="{7E1F2E2D-BAE3-ED12-A83D-4633D9078FEB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0F6753-D39A-EB53-4DC4-59AFD651AD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914B3EC5-A1BE-BEAE-7662-0E086D1D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1" name="Graphic 20" descr="Scientist male outline">
              <a:extLst>
                <a:ext uri="{FF2B5EF4-FFF2-40B4-BE49-F238E27FC236}">
                  <a16:creationId xmlns:a16="http://schemas.microsoft.com/office/drawing/2014/main" id="{D5471CF1-C4D7-3BA3-335D-3CC3223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esentation with pie chart outline">
              <a:extLst>
                <a:ext uri="{FF2B5EF4-FFF2-40B4-BE49-F238E27FC236}">
                  <a16:creationId xmlns:a16="http://schemas.microsoft.com/office/drawing/2014/main" id="{FA4AD835-5E84-A4C2-1665-FEF8FF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80B9B6-2118-0E6A-D3B4-4878A29F406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809F5D-DBA9-1B33-3ED6-5267F68E0B8E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AC64B7E-85E7-3277-304C-D32848D58FE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FFECB11-0138-E780-CEA2-A99182FBAB11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E5379C6C-2E63-FEE7-ACD9-34EF17A4BB2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BC9C7530-2CFC-396A-7CD9-43467BE2E86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3C49CB00-3F2C-87FD-92CC-A71863D7A30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5" name="Graphic 24" descr="Database outline">
                <a:extLst>
                  <a:ext uri="{FF2B5EF4-FFF2-40B4-BE49-F238E27FC236}">
                    <a16:creationId xmlns:a16="http://schemas.microsoft.com/office/drawing/2014/main" id="{A10B4E6D-7633-425F-0066-F71D24BF2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</a:t>
            </a:r>
            <a:r>
              <a:rPr lang="en-GB" err="1">
                <a:latin typeface="Avenir Book" panose="02000503020000020003" pitchFamily="2" charset="0"/>
              </a:rPr>
              <a:t>acidity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</a:t>
            </a:r>
            <a:r>
              <a:rPr lang="en-GB" err="1">
                <a:latin typeface="Avenir Book" panose="02000503020000020003" pitchFamily="2" charset="0"/>
              </a:rPr>
              <a:t>acidity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</a:t>
            </a:r>
            <a:r>
              <a:rPr lang="en-GB" err="1">
                <a:latin typeface="Avenir Book" panose="02000503020000020003" pitchFamily="2" charset="0"/>
              </a:rPr>
              <a:t>acid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</a:t>
            </a:r>
            <a:r>
              <a:rPr lang="en-GB" err="1">
                <a:latin typeface="Avenir Book" panose="02000503020000020003" pitchFamily="2" charset="0"/>
              </a:rPr>
              <a:t>sugar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</a:t>
            </a:r>
            <a:r>
              <a:rPr lang="en-GB" err="1">
                <a:latin typeface="Avenir Book" panose="02000503020000020003" pitchFamily="2" charset="0"/>
              </a:rPr>
              <a:t>dioxide</a:t>
            </a:r>
            <a:r>
              <a:rPr lang="en-GB">
                <a:latin typeface="Avenir Book" panose="02000503020000020003" pitchFamily="2" charset="0"/>
              </a:rPr>
              <a:t>',  </a:t>
            </a: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total_sulfur_</a:t>
            </a:r>
            <a:r>
              <a:rPr lang="en-GB" err="1">
                <a:latin typeface="Avenir Book" panose="02000503020000020003" pitchFamily="2" charset="0"/>
              </a:rPr>
              <a:t>dioxide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8BEAD-E281-27A2-1EA2-8F7127A2A63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9385669B-B194-F308-EE26-197026E7A1AD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9EC58F53-E350-28AE-71A7-4ED6D48546DE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3">
              <a:extLst>
                <a:ext uri="{FF2B5EF4-FFF2-40B4-BE49-F238E27FC236}">
                  <a16:creationId xmlns:a16="http://schemas.microsoft.com/office/drawing/2014/main" id="{64FE9BF3-CFD4-11CC-BD90-F1C619DE6414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4">
              <a:extLst>
                <a:ext uri="{FF2B5EF4-FFF2-40B4-BE49-F238E27FC236}">
                  <a16:creationId xmlns:a16="http://schemas.microsoft.com/office/drawing/2014/main" id="{BFA1C79B-60C0-2A66-0178-45F33F41934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46E0BE6-A85C-0A0E-A88C-9182437632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8" name="Graphic 27" descr="Chevron arrows with solid fill">
              <a:extLst>
                <a:ext uri="{FF2B5EF4-FFF2-40B4-BE49-F238E27FC236}">
                  <a16:creationId xmlns:a16="http://schemas.microsoft.com/office/drawing/2014/main" id="{0B75447F-ADFA-CF46-B106-B95F0D52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0" name="Graphic 29" descr="Scientist male outline">
              <a:extLst>
                <a:ext uri="{FF2B5EF4-FFF2-40B4-BE49-F238E27FC236}">
                  <a16:creationId xmlns:a16="http://schemas.microsoft.com/office/drawing/2014/main" id="{59773A02-3C37-950A-F55F-69F35474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resentation with pie chart outline">
              <a:extLst>
                <a:ext uri="{FF2B5EF4-FFF2-40B4-BE49-F238E27FC236}">
                  <a16:creationId xmlns:a16="http://schemas.microsoft.com/office/drawing/2014/main" id="{BE7D9713-D693-15A0-40A8-A8A5A60B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10B29-1078-AF47-4530-44BC94B5CC8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C92680-10C1-1F50-5D63-F0582FDF6892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63364F0E-7653-09B2-9EEC-13B4CA4A9C3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4182D0-FC82-06D9-5876-DA0DBCF7EEE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89A359C5-AC71-1D62-02AC-FD2C63B35A4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26AD6AA6-E8A3-B367-4AD6-C58A8243B93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BAF8D23D-1684-8AD6-151D-EE8C49263FE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51ADE68E-350D-A469-9C33-5A7C9159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</a:t>
            </a:r>
            <a:r>
              <a:rPr lang="en-GB">
                <a:latin typeface="Avenir Book" panose="02000503020000020003" pitchFamily="2" charset="0"/>
              </a:rPr>
              <a:t>from rating, region, taste profile, </a:t>
            </a:r>
            <a:r>
              <a:rPr lang="en-GB" dirty="0">
                <a:latin typeface="Avenir Book" panose="02000503020000020003" pitchFamily="2" charset="0"/>
              </a:rPr>
              <a:t>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BF0C17-B453-82FD-713A-4A48A855A3B0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A21F6519-2C76-64C2-F480-FBB6C00BD2AC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A278D17B-0D66-5B95-2D3A-E2A72C53C207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39B33CA9-D1E8-BDA4-4795-812F3F22B27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DF891D38-9B70-F3C9-612B-7127BE5EBFF4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36D4D8C-1B29-3CCE-2BB7-62C6514870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B259C643-A361-4469-8479-D97BF6D6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FAA6A08-7A4F-75E4-93B7-8E48997A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71ECDCA3-A222-0B05-52DF-88FDB76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23366-74E9-70B2-3279-C89E136A06B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9E3947-2D35-8ECD-A13E-666B16216133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DEE8D7E-EFAC-7D0A-4B95-F39B42982A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5D1F64E-9AC8-E62A-5920-C759495CCAA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DEAE0B89-FC38-A557-1F85-469347778AF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1798E116-8F2F-2DB5-8AD8-D5A6A22611DA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3B9F4E7-57E9-D3FA-4AB0-630567432DF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0581AEA9-7603-116A-E434-D3B965BF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8E25-7FCA-685D-7E32-A25B9B1EB8B7}"/>
              </a:ext>
            </a:extLst>
          </p:cNvPr>
          <p:cNvSpPr txBox="1"/>
          <p:nvPr/>
        </p:nvSpPr>
        <p:spPr>
          <a:xfrm>
            <a:off x="6842248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7F3EF3-9119-21F2-FAC9-CF6196560E5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87398B6F-7DDB-4599-A5DD-6FFCC002992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B2302DE5-62F5-26B3-5E0B-5E68F60760BA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DCBCB044-BC69-C16D-FA81-02D4F730F302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C6603451-011B-375F-B3AD-660A964427A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F63053-EE8F-56F3-9795-19072B58AF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6BEAEF0B-0D01-9D18-DDF3-A612CC82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00DC8A1-0A8C-5D55-7EA8-FCCC8E47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3FE8F43C-D8B4-D005-5AAC-2055F314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CB787C-A6DD-A183-7730-227BFE10707E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F86A7A-A0DF-6012-03D0-F77E129B62C8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6E59216-ADD9-DE95-2BB2-4A9094AC140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42287D9-FC97-62C0-E1EA-1A1C28EB03B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F849B7A9-2432-B643-43B2-D75CC67DEF60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95E2560-F889-60EC-F934-5815965DB36E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6AED6B3B-716C-4DC6-3C11-C676C96E315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D6847419-047B-5D46-377F-F27B84EF2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27DD9A-60FA-31A8-E652-A6F6E03CCDFB}"/>
              </a:ext>
            </a:extLst>
          </p:cNvPr>
          <p:cNvSpPr txBox="1"/>
          <p:nvPr/>
        </p:nvSpPr>
        <p:spPr>
          <a:xfrm>
            <a:off x="790707" y="4805355"/>
            <a:ext cx="44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</a:t>
            </a:r>
            <a:r>
              <a:rPr lang="en-GB" sz="1200" dirty="0">
                <a:latin typeface="Avenir Book" panose="02000503020000020003" pitchFamily="2" charset="0"/>
              </a:rPr>
              <a:t>https://</a:t>
            </a:r>
            <a:r>
              <a:rPr lang="en-GB" sz="1200" dirty="0" err="1">
                <a:latin typeface="Avenir Book" panose="02000503020000020003" pitchFamily="2" charset="0"/>
              </a:rPr>
              <a:t>www.resetera.com</a:t>
            </a:r>
            <a:r>
              <a:rPr lang="en-GB" sz="1200" dirty="0">
                <a:latin typeface="Avenir Book" panose="02000503020000020003" pitchFamily="2" charset="0"/>
              </a:rPr>
              <a:t>/threads/how-paul-giamatti-broke-the-california-wine-industry.546245/</a:t>
            </a:r>
            <a:endParaRPr lang="en-DE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38575</TotalTime>
  <Words>2782</Words>
  <Application>Microsoft Macintosh PowerPoint</Application>
  <PresentationFormat>Widescreen</PresentationFormat>
  <Paragraphs>589</Paragraphs>
  <Slides>33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Arial Rounded MT Bold</vt:lpstr>
      <vt:lpstr>Avenir Book</vt:lpstr>
      <vt:lpstr>Avenir Light</vt:lpstr>
      <vt:lpstr>Calibri</vt:lpstr>
      <vt:lpstr>Cambria</vt:lpstr>
      <vt:lpstr>Menlo</vt:lpstr>
      <vt:lpstr>Wingdings</vt:lpstr>
      <vt:lpstr>Office Theme</vt:lpstr>
      <vt:lpstr>PowerPoint Presentation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Summary and Outlook Obstacles, dead ends and novel approaches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864</cp:revision>
  <cp:lastPrinted>2021-11-16T10:46:31Z</cp:lastPrinted>
  <dcterms:created xsi:type="dcterms:W3CDTF">2021-05-24T09:57:17Z</dcterms:created>
  <dcterms:modified xsi:type="dcterms:W3CDTF">2024-01-27T13:37:26Z</dcterms:modified>
</cp:coreProperties>
</file>